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323" r:id="rId4"/>
    <p:sldId id="342" r:id="rId5"/>
    <p:sldId id="303" r:id="rId6"/>
    <p:sldId id="315" r:id="rId7"/>
    <p:sldId id="316" r:id="rId8"/>
    <p:sldId id="317" r:id="rId9"/>
    <p:sldId id="338" r:id="rId10"/>
    <p:sldId id="339" r:id="rId11"/>
    <p:sldId id="341" r:id="rId12"/>
    <p:sldId id="340" r:id="rId13"/>
    <p:sldId id="348" r:id="rId14"/>
    <p:sldId id="349" r:id="rId15"/>
    <p:sldId id="343" r:id="rId16"/>
    <p:sldId id="296" r:id="rId17"/>
  </p:sldIdLst>
  <p:sldSz cx="12192000" cy="6858000"/>
  <p:notesSz cx="6797675" cy="987425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A9B37"/>
    <a:srgbClr val="7CB2DD"/>
    <a:srgbClr val="1779A9"/>
    <a:srgbClr val="FF0F0F"/>
    <a:srgbClr val="1E0906"/>
    <a:srgbClr val="E1E1E1"/>
    <a:srgbClr val="FF1E1E"/>
    <a:srgbClr val="140604"/>
    <a:srgbClr val="0A03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테마 스타일 1 - 강조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테마 스타일 2 - 강조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2260" autoAdjust="0"/>
  </p:normalViewPr>
  <p:slideViewPr>
    <p:cSldViewPr snapToGrid="0">
      <p:cViewPr varScale="1">
        <p:scale>
          <a:sx n="69" d="100"/>
          <a:sy n="69" d="100"/>
        </p:scale>
        <p:origin x="100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187F0688-05A0-417F-991A-284C34890BED}" type="datetimeFigureOut">
              <a:rPr lang="ko-KR" altLang="en-US" smtClean="0"/>
              <a:t>2015-11-13</a:t>
            </a:fld>
            <a:endParaRPr lang="ko-KR" altLang="en-US"/>
          </a:p>
        </p:txBody>
      </p:sp>
      <p:sp>
        <p:nvSpPr>
          <p:cNvPr id="4" name="바닥글 개체 틀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A29BCB5B-B8B1-41FB-BF24-C5D3CD0A3D30}" type="slidenum">
              <a:rPr lang="ko-KR" altLang="en-US" smtClean="0"/>
              <a:t>‹#›</a:t>
            </a:fld>
            <a:endParaRPr lang="ko-KR" altLang="en-US"/>
          </a:p>
        </p:txBody>
      </p:sp>
    </p:spTree>
    <p:extLst>
      <p:ext uri="{BB962C8B-B14F-4D97-AF65-F5344CB8AC3E}">
        <p14:creationId xmlns:p14="http://schemas.microsoft.com/office/powerpoint/2010/main" val="50546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A9E0787D-C3D6-4294-A75E-4C0F6B001F77}" type="datetimeFigureOut">
              <a:rPr lang="ko-KR" altLang="en-US" smtClean="0"/>
              <a:t>2015-11-13</a:t>
            </a:fld>
            <a:endParaRPr lang="ko-KR" altLang="en-US"/>
          </a:p>
        </p:txBody>
      </p:sp>
      <p:sp>
        <p:nvSpPr>
          <p:cNvPr id="4" name="슬라이드 이미지 개체 틀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717E2440-E682-412F-B102-0DA79856BE88}" type="slidenum">
              <a:rPr lang="ko-KR" altLang="en-US" smtClean="0"/>
              <a:t>‹#›</a:t>
            </a:fld>
            <a:endParaRPr lang="ko-KR" altLang="en-US"/>
          </a:p>
        </p:txBody>
      </p:sp>
    </p:spTree>
    <p:extLst>
      <p:ext uri="{BB962C8B-B14F-4D97-AF65-F5344CB8AC3E}">
        <p14:creationId xmlns:p14="http://schemas.microsoft.com/office/powerpoint/2010/main" val="189116857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400" dirty="0" smtClean="0"/>
              <a:t>Good Afternoon,</a:t>
            </a:r>
            <a:r>
              <a:rPr lang="en-US" altLang="ko-KR" sz="1400" baseline="0" dirty="0" smtClean="0"/>
              <a:t> Everyone. My name is </a:t>
            </a:r>
            <a:r>
              <a:rPr lang="en-US" altLang="ko-KR" sz="1400" baseline="0" dirty="0" err="1" smtClean="0"/>
              <a:t>Keun</a:t>
            </a:r>
            <a:r>
              <a:rPr lang="en-US" altLang="ko-KR" sz="1400" baseline="0" dirty="0" smtClean="0"/>
              <a:t>-Hong Park, and I am a graduate student in Seoul National University. </a:t>
            </a:r>
          </a:p>
          <a:p>
            <a:r>
              <a:rPr lang="en-US" altLang="ko-KR" sz="1400" baseline="0" dirty="0" smtClean="0"/>
              <a:t>Now, I am going to present my IGRINS project about the exoplanetary atmosphere. </a:t>
            </a:r>
          </a:p>
          <a:p>
            <a:r>
              <a:rPr lang="en-US" altLang="ko-KR" sz="1400" baseline="0" dirty="0" smtClean="0"/>
              <a:t>This study is currently underway, so the result in this time does not mean the conclusion of</a:t>
            </a:r>
            <a:r>
              <a:rPr lang="ko-KR" altLang="en-US" sz="1400" baseline="0" dirty="0" smtClean="0"/>
              <a:t> </a:t>
            </a:r>
            <a:r>
              <a:rPr lang="en-US" altLang="ko-KR" sz="1400" baseline="0" dirty="0" smtClean="0"/>
              <a:t>this project. </a:t>
            </a:r>
            <a:endParaRPr lang="ko-KR" altLang="en-US" sz="1400" dirty="0"/>
          </a:p>
        </p:txBody>
      </p:sp>
      <p:sp>
        <p:nvSpPr>
          <p:cNvPr id="4" name="슬라이드 번호 개체 틀 3"/>
          <p:cNvSpPr>
            <a:spLocks noGrp="1"/>
          </p:cNvSpPr>
          <p:nvPr>
            <p:ph type="sldNum" sz="quarter" idx="10"/>
          </p:nvPr>
        </p:nvSpPr>
        <p:spPr/>
        <p:txBody>
          <a:bodyPr/>
          <a:lstStyle/>
          <a:p>
            <a:fld id="{717E2440-E682-412F-B102-0DA79856BE88}" type="slidenum">
              <a:rPr lang="ko-KR" altLang="en-US" smtClean="0"/>
              <a:t>1</a:t>
            </a:fld>
            <a:endParaRPr lang="ko-KR" altLang="en-US"/>
          </a:p>
        </p:txBody>
      </p:sp>
    </p:spTree>
    <p:extLst>
      <p:ext uri="{BB962C8B-B14F-4D97-AF65-F5344CB8AC3E}">
        <p14:creationId xmlns:p14="http://schemas.microsoft.com/office/powerpoint/2010/main" val="1094655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baseline="0" dirty="0" smtClean="0"/>
              <a:t>From the recent study, Tau Boo is turned out the non-transit planet. </a:t>
            </a:r>
          </a:p>
          <a:p>
            <a:r>
              <a:rPr lang="en-US" altLang="ko-KR" baseline="0" dirty="0" smtClean="0"/>
              <a:t>But in the data of the transit search program which I used, Tau Boo still remains transit star, and I couldn’t check it also. That’s my mistake. When I was at the observatory, I lost my reason. </a:t>
            </a:r>
          </a:p>
          <a:p>
            <a:r>
              <a:rPr lang="en-US" altLang="ko-KR" baseline="0" dirty="0" smtClean="0"/>
              <a:t>“Wow, what a bright star this is! And the observable time is enough long! It’s perfect target!”, after observation, I was confounded to know that star is not transit star.</a:t>
            </a:r>
          </a:p>
          <a:p>
            <a:r>
              <a:rPr lang="en-US" altLang="ko-KR" baseline="0" dirty="0" smtClean="0"/>
              <a:t> Anyway, Tau Boo is very bright star. The weather was clear and observable time is enough long, so we can reach the high signal to noise ratio.  I wrote in-transit for convenience, actually it is the near the point where the orbital phase is 0. </a:t>
            </a:r>
          </a:p>
          <a:p>
            <a:endParaRPr lang="en-US" altLang="ko-KR" baseline="0" dirty="0" smtClean="0"/>
          </a:p>
          <a:p>
            <a:r>
              <a:rPr lang="en-US" altLang="ko-KR" baseline="0" dirty="0" smtClean="0"/>
              <a:t>WASP-3 is about 9.4 magnitude in H band. The weather was clear at first, however it became cloudy at the last moment. Therefore the signal to ratio of the in-transit-phase spectra is not good.</a:t>
            </a:r>
            <a:endParaRPr lang="ko-KR" altLang="en-US" dirty="0"/>
          </a:p>
        </p:txBody>
      </p:sp>
      <p:sp>
        <p:nvSpPr>
          <p:cNvPr id="4" name="슬라이드 번호 개체 틀 3"/>
          <p:cNvSpPr>
            <a:spLocks noGrp="1"/>
          </p:cNvSpPr>
          <p:nvPr>
            <p:ph type="sldNum" sz="quarter" idx="10"/>
          </p:nvPr>
        </p:nvSpPr>
        <p:spPr/>
        <p:txBody>
          <a:bodyPr/>
          <a:lstStyle/>
          <a:p>
            <a:fld id="{717E2440-E682-412F-B102-0DA79856BE88}" type="slidenum">
              <a:rPr lang="ko-KR" altLang="en-US" smtClean="0"/>
              <a:t>10</a:t>
            </a:fld>
            <a:endParaRPr lang="ko-KR" altLang="en-US"/>
          </a:p>
        </p:txBody>
      </p:sp>
    </p:spTree>
    <p:extLst>
      <p:ext uri="{BB962C8B-B14F-4D97-AF65-F5344CB8AC3E}">
        <p14:creationId xmlns:p14="http://schemas.microsoft.com/office/powerpoint/2010/main" val="3980611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line list in my study</a:t>
            </a:r>
            <a:r>
              <a:rPr lang="en-US" altLang="ko-KR" baseline="0" dirty="0" smtClean="0"/>
              <a:t> is from HITRAN 2012. </a:t>
            </a:r>
          </a:p>
          <a:p>
            <a:r>
              <a:rPr lang="en-US" altLang="ko-KR" baseline="0" dirty="0" smtClean="0"/>
              <a:t>For Tau Boo, I adopted the radial velocity from the SIMBAD, so I could derive the shift of lines. </a:t>
            </a:r>
          </a:p>
          <a:p>
            <a:r>
              <a:rPr lang="en-US" altLang="ko-KR" baseline="0" dirty="0" smtClean="0"/>
              <a:t>However WASP-3 doesn’t have the radial velocity in SIMBAD, so I estimate the shift from the Mg I line at 1710 nm. </a:t>
            </a:r>
          </a:p>
          <a:p>
            <a:endParaRPr lang="en-US" altLang="ko-KR" baseline="0" dirty="0" smtClean="0"/>
          </a:p>
          <a:p>
            <a:r>
              <a:rPr lang="en-US" altLang="ko-KR" baseline="0" dirty="0" smtClean="0"/>
              <a:t>In H band, we could try in the 11 molecular as like, ammonia, carbon monoxide, methane, hydroxyl, CO2, nitrous oxide, hydrogen chloride, hydrogen sulfide, water vapor, acetylene, and hydrogen iodide. </a:t>
            </a:r>
            <a:endParaRPr lang="ko-KR" altLang="en-US" dirty="0"/>
          </a:p>
        </p:txBody>
      </p:sp>
      <p:sp>
        <p:nvSpPr>
          <p:cNvPr id="4" name="슬라이드 번호 개체 틀 3"/>
          <p:cNvSpPr>
            <a:spLocks noGrp="1"/>
          </p:cNvSpPr>
          <p:nvPr>
            <p:ph type="sldNum" sz="quarter" idx="10"/>
          </p:nvPr>
        </p:nvSpPr>
        <p:spPr/>
        <p:txBody>
          <a:bodyPr/>
          <a:lstStyle/>
          <a:p>
            <a:fld id="{717E2440-E682-412F-B102-0DA79856BE88}" type="slidenum">
              <a:rPr lang="ko-KR" altLang="en-US" smtClean="0"/>
              <a:t>11</a:t>
            </a:fld>
            <a:endParaRPr lang="ko-KR" altLang="en-US"/>
          </a:p>
        </p:txBody>
      </p:sp>
    </p:spTree>
    <p:extLst>
      <p:ext uri="{BB962C8B-B14F-4D97-AF65-F5344CB8AC3E}">
        <p14:creationId xmlns:p14="http://schemas.microsoft.com/office/powerpoint/2010/main" val="250423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As referred</a:t>
            </a:r>
            <a:r>
              <a:rPr lang="en-US" altLang="ko-KR" baseline="0" dirty="0" smtClean="0"/>
              <a:t> to earlier, the flux reduction ratio in continuum and those in lines are different. When the transit out, the flux is come from the host star intact. </a:t>
            </a:r>
          </a:p>
          <a:p>
            <a:r>
              <a:rPr lang="en-US" altLang="ko-KR" baseline="0" dirty="0" smtClean="0"/>
              <a:t>When the transit occurred, the flux is decreased as like the size ratio of planet, and more decreased in the lines by absorption of the atmosphere. </a:t>
            </a:r>
          </a:p>
          <a:p>
            <a:r>
              <a:rPr lang="en-US" altLang="ko-KR" baseline="0" dirty="0" smtClean="0"/>
              <a:t>So I am going to prove statistically that the left side is larger than the right side. </a:t>
            </a:r>
            <a:endParaRPr lang="ko-KR" altLang="en-US" dirty="0"/>
          </a:p>
        </p:txBody>
      </p:sp>
      <p:sp>
        <p:nvSpPr>
          <p:cNvPr id="4" name="슬라이드 번호 개체 틀 3"/>
          <p:cNvSpPr>
            <a:spLocks noGrp="1"/>
          </p:cNvSpPr>
          <p:nvPr>
            <p:ph type="sldNum" sz="quarter" idx="10"/>
          </p:nvPr>
        </p:nvSpPr>
        <p:spPr/>
        <p:txBody>
          <a:bodyPr/>
          <a:lstStyle/>
          <a:p>
            <a:fld id="{717E2440-E682-412F-B102-0DA79856BE88}" type="slidenum">
              <a:rPr lang="ko-KR" altLang="en-US" smtClean="0"/>
              <a:t>12</a:t>
            </a:fld>
            <a:endParaRPr lang="ko-KR" altLang="en-US"/>
          </a:p>
        </p:txBody>
      </p:sp>
    </p:spTree>
    <p:extLst>
      <p:ext uri="{BB962C8B-B14F-4D97-AF65-F5344CB8AC3E}">
        <p14:creationId xmlns:p14="http://schemas.microsoft.com/office/powerpoint/2010/main" val="260023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baseline="0" dirty="0" smtClean="0"/>
              <a:t>I have to define the lines and the continuum. </a:t>
            </a:r>
          </a:p>
          <a:p>
            <a:r>
              <a:rPr lang="en-US" altLang="ko-KR" baseline="0" dirty="0" smtClean="0"/>
              <a:t>These figures are the ratio between the transit-in and transit-out. By the dividing the spectrum, all elements which can affect the spectra as like stellar components, interstellar lines, blaze function are removed. </a:t>
            </a:r>
          </a:p>
          <a:p>
            <a:r>
              <a:rPr lang="en-US" altLang="ko-KR" baseline="0" dirty="0" smtClean="0"/>
              <a:t>But as you can see, the telluric lines are not removed perfectly, especially in the strong lines. Also, I don’t know why but there are some patterns at the edge of spectra in almost order. </a:t>
            </a:r>
          </a:p>
          <a:p>
            <a:r>
              <a:rPr lang="en-US" altLang="ko-KR" baseline="0" dirty="0" smtClean="0"/>
              <a:t>I normalized the spectra by the median value of the blue region. After that, I throw away the pixels which is far from the normalized value, so I used the green pixels in this order. </a:t>
            </a:r>
          </a:p>
          <a:p>
            <a:r>
              <a:rPr lang="en-US" altLang="ko-KR" baseline="0" dirty="0" smtClean="0"/>
              <a:t>The red dashed lines are the hydrogen chloride lines in this order. Among the green pixels, the lines are the pixels within 0.01 nm from the molecular line, and the continuum is further than 0.05 nm. </a:t>
            </a:r>
          </a:p>
          <a:p>
            <a:r>
              <a:rPr lang="en-US" altLang="ko-KR" baseline="0" dirty="0" smtClean="0"/>
              <a:t> To find the differences between two groups, I did the K-S test. It gives to me the probability that the two groups are statistically same. </a:t>
            </a:r>
          </a:p>
          <a:p>
            <a:r>
              <a:rPr lang="en-US" altLang="ko-KR" baseline="0" dirty="0" smtClean="0"/>
              <a:t>So, if this probability is low, then there may be differences between two groups. </a:t>
            </a:r>
          </a:p>
          <a:p>
            <a:r>
              <a:rPr lang="en-US" altLang="ko-KR" baseline="0" dirty="0" smtClean="0"/>
              <a:t>I did K-S test in 11 molecular lines, in two target. The best scenario to me, there are no differences in Tau Boo because it is non-transit star, and there are differences in WASP-3, the transit star. </a:t>
            </a:r>
            <a:endParaRPr lang="ko-KR" altLang="en-US" dirty="0"/>
          </a:p>
        </p:txBody>
      </p:sp>
      <p:sp>
        <p:nvSpPr>
          <p:cNvPr id="4" name="슬라이드 번호 개체 틀 3"/>
          <p:cNvSpPr>
            <a:spLocks noGrp="1"/>
          </p:cNvSpPr>
          <p:nvPr>
            <p:ph type="sldNum" sz="quarter" idx="10"/>
          </p:nvPr>
        </p:nvSpPr>
        <p:spPr/>
        <p:txBody>
          <a:bodyPr/>
          <a:lstStyle/>
          <a:p>
            <a:fld id="{717E2440-E682-412F-B102-0DA79856BE88}" type="slidenum">
              <a:rPr lang="ko-KR" altLang="en-US" smtClean="0"/>
              <a:t>13</a:t>
            </a:fld>
            <a:endParaRPr lang="ko-KR" altLang="en-US"/>
          </a:p>
        </p:txBody>
      </p:sp>
    </p:spTree>
    <p:extLst>
      <p:ext uri="{BB962C8B-B14F-4D97-AF65-F5344CB8AC3E}">
        <p14:creationId xmlns:p14="http://schemas.microsoft.com/office/powerpoint/2010/main" val="1044721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baseline="0" dirty="0" smtClean="0"/>
              <a:t>I did K-S test in 11 molecular lines, in two target. The best scenario to me, all of the probabilities are high in non-Transit star Tau Boo, it means there is no difference between lines and continuums. And there are differences in WASP-3, the transit star. </a:t>
            </a:r>
          </a:p>
          <a:p>
            <a:endParaRPr lang="en-US" altLang="ko-KR" baseline="0"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But unfortunately</a:t>
            </a:r>
            <a:r>
              <a:rPr lang="en-US" altLang="ko-KR" baseline="0" dirty="0" smtClean="0"/>
              <a:t>, my result is far from the best scenario. First, no evidence of the exoplanetary atmosphere is detected in WASP-3. Although I am sorry to say that I could not find the evidences of atmosphere, in fact, this result is not big problem. There might be no atmosphere at that planet, or simply, it’s the Signal to Noise ratio problem. </a:t>
            </a:r>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baseline="0" dirty="0" smtClean="0"/>
          </a:p>
          <a:p>
            <a:endParaRPr lang="ko-KR" altLang="en-US" dirty="0"/>
          </a:p>
        </p:txBody>
      </p:sp>
      <p:sp>
        <p:nvSpPr>
          <p:cNvPr id="4" name="슬라이드 번호 개체 틀 3"/>
          <p:cNvSpPr>
            <a:spLocks noGrp="1"/>
          </p:cNvSpPr>
          <p:nvPr>
            <p:ph type="sldNum" sz="quarter" idx="10"/>
          </p:nvPr>
        </p:nvSpPr>
        <p:spPr/>
        <p:txBody>
          <a:bodyPr/>
          <a:lstStyle/>
          <a:p>
            <a:fld id="{717E2440-E682-412F-B102-0DA79856BE88}" type="slidenum">
              <a:rPr lang="ko-KR" altLang="en-US" smtClean="0"/>
              <a:t>14</a:t>
            </a:fld>
            <a:endParaRPr lang="ko-KR" altLang="en-US"/>
          </a:p>
        </p:txBody>
      </p:sp>
    </p:spTree>
    <p:extLst>
      <p:ext uri="{BB962C8B-B14F-4D97-AF65-F5344CB8AC3E}">
        <p14:creationId xmlns:p14="http://schemas.microsoft.com/office/powerpoint/2010/main" val="2235355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a:t>
            </a:r>
            <a:r>
              <a:rPr lang="en-US" altLang="ko-KR" baseline="0" dirty="0" smtClean="0"/>
              <a:t> real problem is that,</a:t>
            </a:r>
            <a:r>
              <a:rPr lang="en-US" altLang="ko-KR" dirty="0" smtClean="0"/>
              <a:t> I don’t know</a:t>
            </a:r>
            <a:r>
              <a:rPr lang="en-US" altLang="ko-KR" baseline="0" dirty="0" smtClean="0"/>
              <a:t> why, but three molecular have low probabilities in the case of Tau Boo. </a:t>
            </a:r>
          </a:p>
          <a:p>
            <a:r>
              <a:rPr lang="en-US" altLang="ko-KR" baseline="0" dirty="0" smtClean="0"/>
              <a:t>Especially, in case of Hydrogen sulfide, the flux ratio in the pixels of lines are larger than those of continuum. It means there is emission in exoplanetary atmosphere. It’s more impossible. So I think that there is some mistakes in my analysis. So, I will try to find the problems in my analysis and to improve it. </a:t>
            </a:r>
            <a:endParaRPr lang="ko-KR" altLang="en-US" dirty="0"/>
          </a:p>
        </p:txBody>
      </p:sp>
      <p:sp>
        <p:nvSpPr>
          <p:cNvPr id="4" name="슬라이드 번호 개체 틀 3"/>
          <p:cNvSpPr>
            <a:spLocks noGrp="1"/>
          </p:cNvSpPr>
          <p:nvPr>
            <p:ph type="sldNum" sz="quarter" idx="10"/>
          </p:nvPr>
        </p:nvSpPr>
        <p:spPr/>
        <p:txBody>
          <a:bodyPr/>
          <a:lstStyle/>
          <a:p>
            <a:fld id="{717E2440-E682-412F-B102-0DA79856BE88}" type="slidenum">
              <a:rPr lang="ko-KR" altLang="en-US" smtClean="0"/>
              <a:t>15</a:t>
            </a:fld>
            <a:endParaRPr lang="ko-KR" altLang="en-US"/>
          </a:p>
        </p:txBody>
      </p:sp>
    </p:spTree>
    <p:extLst>
      <p:ext uri="{BB962C8B-B14F-4D97-AF65-F5344CB8AC3E}">
        <p14:creationId xmlns:p14="http://schemas.microsoft.com/office/powerpoint/2010/main" val="2313519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My presentation</a:t>
            </a:r>
            <a:r>
              <a:rPr lang="en-US" altLang="ko-KR" baseline="0" dirty="0" smtClean="0"/>
              <a:t> is as follow in this order. After introduction, I’ll talk about the method of this study. I’ll show the current state of my IGRINS observation, and I’ll brief the analysis and the result. </a:t>
            </a:r>
            <a:endParaRPr lang="ko-KR" altLang="en-US" dirty="0"/>
          </a:p>
        </p:txBody>
      </p:sp>
      <p:sp>
        <p:nvSpPr>
          <p:cNvPr id="4" name="슬라이드 번호 개체 틀 3"/>
          <p:cNvSpPr>
            <a:spLocks noGrp="1"/>
          </p:cNvSpPr>
          <p:nvPr>
            <p:ph type="sldNum" sz="quarter" idx="10"/>
          </p:nvPr>
        </p:nvSpPr>
        <p:spPr/>
        <p:txBody>
          <a:bodyPr/>
          <a:lstStyle/>
          <a:p>
            <a:fld id="{717E2440-E682-412F-B102-0DA79856BE88}" type="slidenum">
              <a:rPr lang="ko-KR" altLang="en-US" smtClean="0"/>
              <a:t>2</a:t>
            </a:fld>
            <a:endParaRPr lang="ko-KR" altLang="en-US"/>
          </a:p>
        </p:txBody>
      </p:sp>
    </p:spTree>
    <p:extLst>
      <p:ext uri="{BB962C8B-B14F-4D97-AF65-F5344CB8AC3E}">
        <p14:creationId xmlns:p14="http://schemas.microsoft.com/office/powerpoint/2010/main" val="3207126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baseline="0" dirty="0" smtClean="0"/>
              <a:t> The</a:t>
            </a:r>
            <a:r>
              <a:rPr lang="en-US" altLang="ko-KR" dirty="0" smtClean="0"/>
              <a:t> exoplanets</a:t>
            </a:r>
            <a:r>
              <a:rPr lang="en-US" altLang="ko-KR" baseline="0" dirty="0" smtClean="0"/>
              <a:t> is one of the most hottest field in the modern astronomy. </a:t>
            </a:r>
            <a:r>
              <a:rPr lang="en-US" altLang="ko-KR" dirty="0" smtClean="0"/>
              <a:t>Since the first exoplanet</a:t>
            </a:r>
            <a:r>
              <a:rPr lang="en-US" altLang="ko-KR" baseline="0" dirty="0" smtClean="0"/>
              <a:t> detection in 1995, about two thousand exoplanets are found in last two decades. We found the multiple exoplanet systems, some planets in habitable zone, and the planets from larger the Jupiter to smaller than the Mercury. It means, we already found almost thinkable type of the exoplanets. So, the today’s exoplanetary science is going to further more than the detection. </a:t>
            </a:r>
          </a:p>
          <a:p>
            <a:endParaRPr lang="en-US" altLang="ko-KR" baseline="0" dirty="0" smtClean="0"/>
          </a:p>
          <a:p>
            <a:r>
              <a:rPr lang="en-US" altLang="ko-KR" baseline="0" dirty="0" smtClean="0"/>
              <a:t>Therefore I choose the atmosphere.  Why do I choose the exoplanetary atmosphere? First, it can be helpful for the understanding for the formation and the evolution of the planetary system. </a:t>
            </a:r>
          </a:p>
          <a:p>
            <a:r>
              <a:rPr lang="en-US" altLang="ko-KR" baseline="0" dirty="0" smtClean="0"/>
              <a:t>And, the extraterrestrial life is the hottest issues in not only astronomer but also the public. To determine the possibility for the extraterrestrial, to know the environment of exoplanet is very important, and the properties of atmosphere like as composition is an important clue for that.</a:t>
            </a:r>
            <a:endParaRPr lang="ko-KR" altLang="en-US" dirty="0"/>
          </a:p>
        </p:txBody>
      </p:sp>
      <p:sp>
        <p:nvSpPr>
          <p:cNvPr id="4" name="슬라이드 번호 개체 틀 3"/>
          <p:cNvSpPr>
            <a:spLocks noGrp="1"/>
          </p:cNvSpPr>
          <p:nvPr>
            <p:ph type="sldNum" sz="quarter" idx="10"/>
          </p:nvPr>
        </p:nvSpPr>
        <p:spPr/>
        <p:txBody>
          <a:bodyPr/>
          <a:lstStyle/>
          <a:p>
            <a:fld id="{717E2440-E682-412F-B102-0DA79856BE88}" type="slidenum">
              <a:rPr lang="ko-KR" altLang="en-US" smtClean="0"/>
              <a:t>3</a:t>
            </a:fld>
            <a:endParaRPr lang="ko-KR" altLang="en-US"/>
          </a:p>
        </p:txBody>
      </p:sp>
    </p:spTree>
    <p:extLst>
      <p:ext uri="{BB962C8B-B14F-4D97-AF65-F5344CB8AC3E}">
        <p14:creationId xmlns:p14="http://schemas.microsoft.com/office/powerpoint/2010/main" val="249789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After the first detection</a:t>
            </a:r>
            <a:r>
              <a:rPr lang="en-US" altLang="ko-KR" baseline="0" dirty="0" smtClean="0"/>
              <a:t> in 2002, there are the several studies of the exoplanetary atmosphere. Almost observation were done in infrared region. The used instruments of those studies are NICMOS in Hubble Space Telescope, CRIRES in VLT, OSIRIS in KECK and so on. But these instruments have too low resolution like NICMOS , so it is difficult to do the detail study, or have too narrow wavelength coverage like CRIRES so it is good for the study using the known molecular, but not suitable for finding the new molecular in the atmosphere.</a:t>
            </a:r>
          </a:p>
          <a:p>
            <a:endParaRPr lang="en-US" altLang="ko-KR" baseline="0" dirty="0" smtClean="0"/>
          </a:p>
          <a:p>
            <a:r>
              <a:rPr lang="en-US" altLang="ko-KR" baseline="0" dirty="0" smtClean="0"/>
              <a:t>IGRINS has both wide wavelength coverage and high resolution, so it is suitable instrument for both finding the new molecular lines and doing further study at once. </a:t>
            </a:r>
          </a:p>
          <a:p>
            <a:r>
              <a:rPr lang="en-US" altLang="ko-KR" baseline="0" dirty="0" smtClean="0"/>
              <a:t>From the observation data, I am going to try to find the new molecular in the exoplanetary atmosphere which is never detected yet, and also try to study the properties of exoplanetary atmosphere. </a:t>
            </a:r>
            <a:endParaRPr lang="ko-KR" altLang="en-US" dirty="0"/>
          </a:p>
        </p:txBody>
      </p:sp>
      <p:sp>
        <p:nvSpPr>
          <p:cNvPr id="4" name="슬라이드 번호 개체 틀 3"/>
          <p:cNvSpPr>
            <a:spLocks noGrp="1"/>
          </p:cNvSpPr>
          <p:nvPr>
            <p:ph type="sldNum" sz="quarter" idx="10"/>
          </p:nvPr>
        </p:nvSpPr>
        <p:spPr/>
        <p:txBody>
          <a:bodyPr/>
          <a:lstStyle/>
          <a:p>
            <a:fld id="{717E2440-E682-412F-B102-0DA79856BE88}" type="slidenum">
              <a:rPr lang="ko-KR" altLang="en-US" smtClean="0"/>
              <a:t>4</a:t>
            </a:fld>
            <a:endParaRPr lang="ko-KR" altLang="en-US"/>
          </a:p>
        </p:txBody>
      </p:sp>
    </p:spTree>
    <p:extLst>
      <p:ext uri="{BB962C8B-B14F-4D97-AF65-F5344CB8AC3E}">
        <p14:creationId xmlns:p14="http://schemas.microsoft.com/office/powerpoint/2010/main" val="753393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There are two methods to detect the exoplanetary atmosphere in</a:t>
            </a:r>
            <a:r>
              <a:rPr lang="en-US" altLang="ko-KR" baseline="0" dirty="0" smtClean="0"/>
              <a:t> the transit planets. The first one is using the absorption lines in the primary eclipse, and the second one is using the thermal emission in the secondary eclipse. I’ll use the first one method.</a:t>
            </a:r>
            <a:endParaRPr lang="ko-KR" altLang="en-US" dirty="0"/>
          </a:p>
        </p:txBody>
      </p:sp>
      <p:sp>
        <p:nvSpPr>
          <p:cNvPr id="4" name="슬라이드 번호 개체 틀 3"/>
          <p:cNvSpPr>
            <a:spLocks noGrp="1"/>
          </p:cNvSpPr>
          <p:nvPr>
            <p:ph type="sldNum" sz="quarter" idx="10"/>
          </p:nvPr>
        </p:nvSpPr>
        <p:spPr/>
        <p:txBody>
          <a:bodyPr/>
          <a:lstStyle/>
          <a:p>
            <a:fld id="{717E2440-E682-412F-B102-0DA79856BE88}" type="slidenum">
              <a:rPr lang="ko-KR" altLang="en-US" smtClean="0"/>
              <a:t>5</a:t>
            </a:fld>
            <a:endParaRPr lang="ko-KR" altLang="en-US"/>
          </a:p>
        </p:txBody>
      </p:sp>
    </p:spTree>
    <p:extLst>
      <p:ext uri="{BB962C8B-B14F-4D97-AF65-F5344CB8AC3E}">
        <p14:creationId xmlns:p14="http://schemas.microsoft.com/office/powerpoint/2010/main" val="259794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yellow circle is the host star, the green circle is the exoplanet and here is the observatory. In</a:t>
            </a:r>
            <a:r>
              <a:rPr lang="en-US" altLang="ko-KR" baseline="0" dirty="0" smtClean="0"/>
              <a:t> this state, we can get the full flux from the host star. </a:t>
            </a:r>
            <a:endParaRPr lang="ko-KR" altLang="en-US" dirty="0"/>
          </a:p>
        </p:txBody>
      </p:sp>
      <p:sp>
        <p:nvSpPr>
          <p:cNvPr id="4" name="슬라이드 번호 개체 틀 3"/>
          <p:cNvSpPr>
            <a:spLocks noGrp="1"/>
          </p:cNvSpPr>
          <p:nvPr>
            <p:ph type="sldNum" sz="quarter" idx="10"/>
          </p:nvPr>
        </p:nvSpPr>
        <p:spPr/>
        <p:txBody>
          <a:bodyPr/>
          <a:lstStyle/>
          <a:p>
            <a:fld id="{26D5FC04-EA5E-4334-A460-2D30838CE728}" type="slidenum">
              <a:rPr lang="ko-KR" altLang="en-US" smtClean="0"/>
              <a:pPr/>
              <a:t>6</a:t>
            </a:fld>
            <a:endParaRPr lang="ko-KR" altLang="en-US"/>
          </a:p>
        </p:txBody>
      </p:sp>
    </p:spTree>
    <p:extLst>
      <p:ext uri="{BB962C8B-B14F-4D97-AF65-F5344CB8AC3E}">
        <p14:creationId xmlns:p14="http://schemas.microsoft.com/office/powerpoint/2010/main" val="1746037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transit is occurred, then the flux is</a:t>
            </a:r>
            <a:r>
              <a:rPr lang="en-US" altLang="ko-KR" baseline="0" dirty="0" smtClean="0"/>
              <a:t> little decreased by the blocking of the planet. </a:t>
            </a:r>
            <a:endParaRPr lang="ko-KR" altLang="en-US" dirty="0"/>
          </a:p>
        </p:txBody>
      </p:sp>
      <p:sp>
        <p:nvSpPr>
          <p:cNvPr id="4" name="슬라이드 번호 개체 틀 3"/>
          <p:cNvSpPr>
            <a:spLocks noGrp="1"/>
          </p:cNvSpPr>
          <p:nvPr>
            <p:ph type="sldNum" sz="quarter" idx="10"/>
          </p:nvPr>
        </p:nvSpPr>
        <p:spPr/>
        <p:txBody>
          <a:bodyPr/>
          <a:lstStyle/>
          <a:p>
            <a:fld id="{26D5FC04-EA5E-4334-A460-2D30838CE728}" type="slidenum">
              <a:rPr lang="ko-KR" altLang="en-US" smtClean="0"/>
              <a:pPr/>
              <a:t>7</a:t>
            </a:fld>
            <a:endParaRPr lang="ko-KR" altLang="en-US"/>
          </a:p>
        </p:txBody>
      </p:sp>
    </p:spTree>
    <p:extLst>
      <p:ext uri="{BB962C8B-B14F-4D97-AF65-F5344CB8AC3E}">
        <p14:creationId xmlns:p14="http://schemas.microsoft.com/office/powerpoint/2010/main" val="1958947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If the planet has the atmosphere, the flux where the molecular lines are located</a:t>
            </a:r>
            <a:r>
              <a:rPr lang="en-US" altLang="ko-KR" baseline="0" dirty="0" smtClean="0"/>
              <a:t> is little bit more decreased than others. </a:t>
            </a:r>
          </a:p>
          <a:p>
            <a:r>
              <a:rPr lang="en-US" altLang="ko-KR" baseline="0" dirty="0" smtClean="0"/>
              <a:t>We can find this absorption features from the comparing the reduction ratio between the lines and continuums. </a:t>
            </a:r>
            <a:endParaRPr lang="ko-KR" altLang="en-US" dirty="0"/>
          </a:p>
        </p:txBody>
      </p:sp>
      <p:sp>
        <p:nvSpPr>
          <p:cNvPr id="4" name="슬라이드 번호 개체 틀 3"/>
          <p:cNvSpPr>
            <a:spLocks noGrp="1"/>
          </p:cNvSpPr>
          <p:nvPr>
            <p:ph type="sldNum" sz="quarter" idx="10"/>
          </p:nvPr>
        </p:nvSpPr>
        <p:spPr/>
        <p:txBody>
          <a:bodyPr/>
          <a:lstStyle/>
          <a:p>
            <a:fld id="{26D5FC04-EA5E-4334-A460-2D30838CE728}" type="slidenum">
              <a:rPr lang="ko-KR" altLang="en-US" smtClean="0"/>
              <a:pPr/>
              <a:t>8</a:t>
            </a:fld>
            <a:endParaRPr lang="ko-KR" altLang="en-US"/>
          </a:p>
        </p:txBody>
      </p:sp>
    </p:spTree>
    <p:extLst>
      <p:ext uri="{BB962C8B-B14F-4D97-AF65-F5344CB8AC3E}">
        <p14:creationId xmlns:p14="http://schemas.microsoft.com/office/powerpoint/2010/main" val="1401240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Thankfully, I got</a:t>
            </a:r>
            <a:r>
              <a:rPr lang="en-US" altLang="ko-KR" baseline="0" dirty="0" smtClean="0"/>
              <a:t> eight nights in three trimester for this study. However, I could observe only two nights because the bad weather. </a:t>
            </a:r>
          </a:p>
          <a:p>
            <a:r>
              <a:rPr lang="en-US" altLang="ko-KR" dirty="0" smtClean="0"/>
              <a:t>The</a:t>
            </a:r>
            <a:r>
              <a:rPr lang="en-US" altLang="ko-KR" baseline="0" dirty="0" smtClean="0"/>
              <a:t> observed targets are Tau Boo and WASP 3. </a:t>
            </a:r>
            <a:endParaRPr lang="ko-KR" altLang="en-US" dirty="0"/>
          </a:p>
        </p:txBody>
      </p:sp>
      <p:sp>
        <p:nvSpPr>
          <p:cNvPr id="4" name="슬라이드 번호 개체 틀 3"/>
          <p:cNvSpPr>
            <a:spLocks noGrp="1"/>
          </p:cNvSpPr>
          <p:nvPr>
            <p:ph type="sldNum" sz="quarter" idx="10"/>
          </p:nvPr>
        </p:nvSpPr>
        <p:spPr/>
        <p:txBody>
          <a:bodyPr/>
          <a:lstStyle/>
          <a:p>
            <a:fld id="{717E2440-E682-412F-B102-0DA79856BE88}" type="slidenum">
              <a:rPr lang="ko-KR" altLang="en-US" smtClean="0"/>
              <a:t>9</a:t>
            </a:fld>
            <a:endParaRPr lang="ko-KR" altLang="en-US"/>
          </a:p>
        </p:txBody>
      </p:sp>
    </p:spTree>
    <p:extLst>
      <p:ext uri="{BB962C8B-B14F-4D97-AF65-F5344CB8AC3E}">
        <p14:creationId xmlns:p14="http://schemas.microsoft.com/office/powerpoint/2010/main" val="134021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4D3A3A48-873E-49FD-9767-494C0D0150BC}" type="datetimeFigureOut">
              <a:rPr lang="ko-KR" altLang="en-US" smtClean="0"/>
              <a:t>2015-11-13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987F54C-C1F9-4F07-960E-7E1799B31128}" type="slidenum">
              <a:rPr lang="ko-KR" altLang="en-US" smtClean="0"/>
              <a:t>‹#›</a:t>
            </a:fld>
            <a:endParaRPr lang="ko-KR" altLang="en-US"/>
          </a:p>
        </p:txBody>
      </p:sp>
    </p:spTree>
    <p:extLst>
      <p:ext uri="{BB962C8B-B14F-4D97-AF65-F5344CB8AC3E}">
        <p14:creationId xmlns:p14="http://schemas.microsoft.com/office/powerpoint/2010/main" val="2873929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D3A3A48-873E-49FD-9767-494C0D0150BC}" type="datetimeFigureOut">
              <a:rPr lang="ko-KR" altLang="en-US" smtClean="0"/>
              <a:t>2015-11-13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987F54C-C1F9-4F07-960E-7E1799B31128}" type="slidenum">
              <a:rPr lang="ko-KR" altLang="en-US" smtClean="0"/>
              <a:t>‹#›</a:t>
            </a:fld>
            <a:endParaRPr lang="ko-KR" altLang="en-US"/>
          </a:p>
        </p:txBody>
      </p:sp>
    </p:spTree>
    <p:extLst>
      <p:ext uri="{BB962C8B-B14F-4D97-AF65-F5344CB8AC3E}">
        <p14:creationId xmlns:p14="http://schemas.microsoft.com/office/powerpoint/2010/main" val="1183329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D3A3A48-873E-49FD-9767-494C0D0150BC}" type="datetimeFigureOut">
              <a:rPr lang="ko-KR" altLang="en-US" smtClean="0"/>
              <a:t>2015-11-13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987F54C-C1F9-4F07-960E-7E1799B31128}" type="slidenum">
              <a:rPr lang="ko-KR" altLang="en-US" smtClean="0"/>
              <a:t>‹#›</a:t>
            </a:fld>
            <a:endParaRPr lang="ko-KR" altLang="en-US"/>
          </a:p>
        </p:txBody>
      </p:sp>
    </p:spTree>
    <p:extLst>
      <p:ext uri="{BB962C8B-B14F-4D97-AF65-F5344CB8AC3E}">
        <p14:creationId xmlns:p14="http://schemas.microsoft.com/office/powerpoint/2010/main" val="215598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D3A3A48-873E-49FD-9767-494C0D0150BC}" type="datetimeFigureOut">
              <a:rPr lang="ko-KR" altLang="en-US" smtClean="0"/>
              <a:t>2015-11-13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987F54C-C1F9-4F07-960E-7E1799B31128}" type="slidenum">
              <a:rPr lang="ko-KR" altLang="en-US" smtClean="0"/>
              <a:t>‹#›</a:t>
            </a:fld>
            <a:endParaRPr lang="ko-KR" altLang="en-US"/>
          </a:p>
        </p:txBody>
      </p:sp>
    </p:spTree>
    <p:extLst>
      <p:ext uri="{BB962C8B-B14F-4D97-AF65-F5344CB8AC3E}">
        <p14:creationId xmlns:p14="http://schemas.microsoft.com/office/powerpoint/2010/main" val="1186232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4D3A3A48-873E-49FD-9767-494C0D0150BC}" type="datetimeFigureOut">
              <a:rPr lang="ko-KR" altLang="en-US" smtClean="0"/>
              <a:t>2015-11-13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987F54C-C1F9-4F07-960E-7E1799B31128}" type="slidenum">
              <a:rPr lang="ko-KR" altLang="en-US" smtClean="0"/>
              <a:t>‹#›</a:t>
            </a:fld>
            <a:endParaRPr lang="ko-KR" altLang="en-US"/>
          </a:p>
        </p:txBody>
      </p:sp>
    </p:spTree>
    <p:extLst>
      <p:ext uri="{BB962C8B-B14F-4D97-AF65-F5344CB8AC3E}">
        <p14:creationId xmlns:p14="http://schemas.microsoft.com/office/powerpoint/2010/main" val="2608819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838200" y="1825625"/>
            <a:ext cx="51816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6172200" y="1825625"/>
            <a:ext cx="51816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D3A3A48-873E-49FD-9767-494C0D0150BC}" type="datetimeFigureOut">
              <a:rPr lang="ko-KR" altLang="en-US" smtClean="0"/>
              <a:t>2015-11-13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987F54C-C1F9-4F07-960E-7E1799B31128}" type="slidenum">
              <a:rPr lang="ko-KR" altLang="en-US" smtClean="0"/>
              <a:t>‹#›</a:t>
            </a:fld>
            <a:endParaRPr lang="ko-KR" altLang="en-US"/>
          </a:p>
        </p:txBody>
      </p:sp>
    </p:spTree>
    <p:extLst>
      <p:ext uri="{BB962C8B-B14F-4D97-AF65-F5344CB8AC3E}">
        <p14:creationId xmlns:p14="http://schemas.microsoft.com/office/powerpoint/2010/main" val="2424763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839788" y="2505075"/>
            <a:ext cx="515778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4D3A3A48-873E-49FD-9767-494C0D0150BC}" type="datetimeFigureOut">
              <a:rPr lang="ko-KR" altLang="en-US" smtClean="0"/>
              <a:t>2015-11-13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F987F54C-C1F9-4F07-960E-7E1799B31128}" type="slidenum">
              <a:rPr lang="ko-KR" altLang="en-US" smtClean="0"/>
              <a:t>‹#›</a:t>
            </a:fld>
            <a:endParaRPr lang="ko-KR" altLang="en-US"/>
          </a:p>
        </p:txBody>
      </p:sp>
    </p:spTree>
    <p:extLst>
      <p:ext uri="{BB962C8B-B14F-4D97-AF65-F5344CB8AC3E}">
        <p14:creationId xmlns:p14="http://schemas.microsoft.com/office/powerpoint/2010/main" val="59039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4D3A3A48-873E-49FD-9767-494C0D0150BC}" type="datetimeFigureOut">
              <a:rPr lang="ko-KR" altLang="en-US" smtClean="0"/>
              <a:t>2015-11-13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987F54C-C1F9-4F07-960E-7E1799B31128}" type="slidenum">
              <a:rPr lang="ko-KR" altLang="en-US" smtClean="0"/>
              <a:t>‹#›</a:t>
            </a:fld>
            <a:endParaRPr lang="ko-KR" altLang="en-US"/>
          </a:p>
        </p:txBody>
      </p:sp>
    </p:spTree>
    <p:extLst>
      <p:ext uri="{BB962C8B-B14F-4D97-AF65-F5344CB8AC3E}">
        <p14:creationId xmlns:p14="http://schemas.microsoft.com/office/powerpoint/2010/main" val="359870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D3A3A48-873E-49FD-9767-494C0D0150BC}" type="datetimeFigureOut">
              <a:rPr lang="ko-KR" altLang="en-US" smtClean="0"/>
              <a:t>2015-11-13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F987F54C-C1F9-4F07-960E-7E1799B31128}" type="slidenum">
              <a:rPr lang="ko-KR" altLang="en-US" smtClean="0"/>
              <a:t>‹#›</a:t>
            </a:fld>
            <a:endParaRPr lang="ko-KR" altLang="en-US"/>
          </a:p>
        </p:txBody>
      </p:sp>
    </p:spTree>
    <p:extLst>
      <p:ext uri="{BB962C8B-B14F-4D97-AF65-F5344CB8AC3E}">
        <p14:creationId xmlns:p14="http://schemas.microsoft.com/office/powerpoint/2010/main" val="115223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D3A3A48-873E-49FD-9767-494C0D0150BC}" type="datetimeFigureOut">
              <a:rPr lang="ko-KR" altLang="en-US" smtClean="0"/>
              <a:t>2015-11-13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987F54C-C1F9-4F07-960E-7E1799B31128}" type="slidenum">
              <a:rPr lang="ko-KR" altLang="en-US" smtClean="0"/>
              <a:t>‹#›</a:t>
            </a:fld>
            <a:endParaRPr lang="ko-KR" altLang="en-US"/>
          </a:p>
        </p:txBody>
      </p:sp>
    </p:spTree>
    <p:extLst>
      <p:ext uri="{BB962C8B-B14F-4D97-AF65-F5344CB8AC3E}">
        <p14:creationId xmlns:p14="http://schemas.microsoft.com/office/powerpoint/2010/main" val="999880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D3A3A48-873E-49FD-9767-494C0D0150BC}" type="datetimeFigureOut">
              <a:rPr lang="ko-KR" altLang="en-US" smtClean="0"/>
              <a:t>2015-11-13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987F54C-C1F9-4F07-960E-7E1799B31128}" type="slidenum">
              <a:rPr lang="ko-KR" altLang="en-US" smtClean="0"/>
              <a:t>‹#›</a:t>
            </a:fld>
            <a:endParaRPr lang="ko-KR" altLang="en-US"/>
          </a:p>
        </p:txBody>
      </p:sp>
    </p:spTree>
    <p:extLst>
      <p:ext uri="{BB962C8B-B14F-4D97-AF65-F5344CB8AC3E}">
        <p14:creationId xmlns:p14="http://schemas.microsoft.com/office/powerpoint/2010/main" val="194639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75000">
              <a:srgbClr val="0A0302"/>
            </a:gs>
            <a:gs pos="90000">
              <a:srgbClr val="140604"/>
            </a:gs>
            <a:gs pos="100000">
              <a:srgbClr val="1E0906"/>
            </a:gs>
          </a:gsLst>
          <a:lin ang="5400000" scaled="1"/>
          <a:tileRect/>
        </a:gradFill>
        <a:effectLst/>
      </p:bgPr>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A3A48-873E-49FD-9767-494C0D0150BC}" type="datetimeFigureOut">
              <a:rPr lang="ko-KR" altLang="en-US" smtClean="0"/>
              <a:t>2015-11-13</a:t>
            </a:fld>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7F54C-C1F9-4F07-960E-7E1799B31128}" type="slidenum">
              <a:rPr lang="ko-KR" altLang="en-US" smtClean="0"/>
              <a:t>‹#›</a:t>
            </a:fld>
            <a:endParaRPr lang="ko-KR" altLang="en-US"/>
          </a:p>
        </p:txBody>
      </p:sp>
    </p:spTree>
    <p:extLst>
      <p:ext uri="{BB962C8B-B14F-4D97-AF65-F5344CB8AC3E}">
        <p14:creationId xmlns:p14="http://schemas.microsoft.com/office/powerpoint/2010/main" val="3250260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8.jpeg"/><Relationship Id="rId7"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0.jpeg"/><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제목 1"/>
          <p:cNvSpPr>
            <a:spLocks noGrp="1"/>
          </p:cNvSpPr>
          <p:nvPr>
            <p:ph type="ctrTitle"/>
          </p:nvPr>
        </p:nvSpPr>
        <p:spPr>
          <a:xfrm>
            <a:off x="228601" y="2694214"/>
            <a:ext cx="9535886" cy="1045029"/>
          </a:xfrm>
        </p:spPr>
        <p:txBody>
          <a:bodyPr>
            <a:noAutofit/>
          </a:bodyPr>
          <a:lstStyle/>
          <a:p>
            <a:pPr algn="l"/>
            <a:r>
              <a:rPr lang="en-US" altLang="ko-KR" sz="3600" dirty="0">
                <a:solidFill>
                  <a:schemeClr val="bg1"/>
                </a:solidFill>
                <a:latin typeface="Narkisim" panose="020E0502050101010101" pitchFamily="34" charset="-79"/>
                <a:cs typeface="Narkisim" panose="020E0502050101010101" pitchFamily="34" charset="-79"/>
              </a:rPr>
              <a:t>The Study of </a:t>
            </a:r>
            <a:r>
              <a:rPr lang="en-US" altLang="ko-KR" sz="3600" dirty="0" smtClean="0">
                <a:solidFill>
                  <a:schemeClr val="bg1"/>
                </a:solidFill>
                <a:latin typeface="Narkisim" panose="020E0502050101010101" pitchFamily="34" charset="-79"/>
                <a:cs typeface="Narkisim" panose="020E0502050101010101" pitchFamily="34" charset="-79"/>
              </a:rPr>
              <a:t>Exoplanetary </a:t>
            </a:r>
            <a:br>
              <a:rPr lang="en-US" altLang="ko-KR" sz="3600" dirty="0" smtClean="0">
                <a:solidFill>
                  <a:schemeClr val="bg1"/>
                </a:solidFill>
                <a:latin typeface="Narkisim" panose="020E0502050101010101" pitchFamily="34" charset="-79"/>
                <a:cs typeface="Narkisim" panose="020E0502050101010101" pitchFamily="34" charset="-79"/>
              </a:rPr>
            </a:br>
            <a:r>
              <a:rPr lang="en-US" altLang="ko-KR" sz="3600" dirty="0" smtClean="0">
                <a:solidFill>
                  <a:schemeClr val="bg1"/>
                </a:solidFill>
                <a:latin typeface="Narkisim" panose="020E0502050101010101" pitchFamily="34" charset="-79"/>
                <a:cs typeface="Narkisim" panose="020E0502050101010101" pitchFamily="34" charset="-79"/>
              </a:rPr>
              <a:t>Atmosphere with </a:t>
            </a:r>
            <a:r>
              <a:rPr lang="en-US" altLang="ko-KR" sz="3600" dirty="0">
                <a:solidFill>
                  <a:schemeClr val="bg1"/>
                </a:solidFill>
                <a:latin typeface="Narkisim" panose="020E0502050101010101" pitchFamily="34" charset="-79"/>
                <a:cs typeface="Narkisim" panose="020E0502050101010101" pitchFamily="34" charset="-79"/>
              </a:rPr>
              <a:t>IGRINS</a:t>
            </a:r>
            <a:endParaRPr lang="ko-KR" altLang="en-US" sz="3600" dirty="0">
              <a:solidFill>
                <a:schemeClr val="bg1"/>
              </a:solidFill>
              <a:latin typeface="Narkisim" panose="020E0502050101010101" pitchFamily="34" charset="-79"/>
              <a:cs typeface="Narkisim" panose="020E0502050101010101" pitchFamily="34" charset="-79"/>
            </a:endParaRPr>
          </a:p>
        </p:txBody>
      </p:sp>
      <p:sp>
        <p:nvSpPr>
          <p:cNvPr id="3" name="부제목 2"/>
          <p:cNvSpPr>
            <a:spLocks noGrp="1"/>
          </p:cNvSpPr>
          <p:nvPr>
            <p:ph type="subTitle" idx="1"/>
          </p:nvPr>
        </p:nvSpPr>
        <p:spPr>
          <a:xfrm>
            <a:off x="2536371" y="4908324"/>
            <a:ext cx="9144000" cy="1655762"/>
          </a:xfrm>
        </p:spPr>
        <p:txBody>
          <a:bodyPr/>
          <a:lstStyle/>
          <a:p>
            <a:pPr algn="r"/>
            <a:r>
              <a:rPr lang="en-US" altLang="ko-KR" dirty="0" err="1" smtClean="0">
                <a:solidFill>
                  <a:schemeClr val="bg1"/>
                </a:solidFill>
                <a:latin typeface="Narkisim" panose="020E0502050101010101" pitchFamily="34" charset="-79"/>
                <a:cs typeface="Narkisim" panose="020E0502050101010101" pitchFamily="34" charset="-79"/>
              </a:rPr>
              <a:t>Keun</a:t>
            </a:r>
            <a:r>
              <a:rPr lang="en-US" altLang="ko-KR" dirty="0" smtClean="0">
                <a:solidFill>
                  <a:schemeClr val="bg1"/>
                </a:solidFill>
                <a:latin typeface="Narkisim" panose="020E0502050101010101" pitchFamily="34" charset="-79"/>
                <a:cs typeface="Narkisim" panose="020E0502050101010101" pitchFamily="34" charset="-79"/>
              </a:rPr>
              <a:t>-Hong Park</a:t>
            </a:r>
          </a:p>
          <a:p>
            <a:pPr algn="r"/>
            <a:r>
              <a:rPr lang="en-US" altLang="ko-KR" dirty="0" smtClean="0">
                <a:solidFill>
                  <a:schemeClr val="bg1"/>
                </a:solidFill>
                <a:latin typeface="Narkisim" panose="020E0502050101010101" pitchFamily="34" charset="-79"/>
                <a:cs typeface="Narkisim" panose="020E0502050101010101" pitchFamily="34" charset="-79"/>
              </a:rPr>
              <a:t>Seoul National University</a:t>
            </a:r>
            <a:endParaRPr lang="ko-KR" altLang="en-US" dirty="0">
              <a:solidFill>
                <a:schemeClr val="bg1"/>
              </a:solidFill>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4008888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875846"/>
          </a:xfrm>
        </p:spPr>
        <p:txBody>
          <a:bodyPr/>
          <a:lstStyle/>
          <a:p>
            <a:r>
              <a:rPr lang="en-US" altLang="ko-KR" dirty="0" smtClean="0">
                <a:solidFill>
                  <a:schemeClr val="bg1"/>
                </a:solidFill>
                <a:latin typeface="Myriad Pro Light" panose="020B0603030403020204" pitchFamily="34" charset="0"/>
              </a:rPr>
              <a:t>Observation</a:t>
            </a:r>
            <a:endParaRPr lang="ko-KR" altLang="en-US" dirty="0">
              <a:solidFill>
                <a:schemeClr val="bg1"/>
              </a:solidFill>
              <a:latin typeface="Myriad Pro Light" panose="020B0603030403020204" pitchFamily="34" charset="0"/>
            </a:endParaRPr>
          </a:p>
        </p:txBody>
      </p:sp>
      <p:sp>
        <p:nvSpPr>
          <p:cNvPr id="3" name="내용 개체 틀 2"/>
          <p:cNvSpPr>
            <a:spLocks noGrp="1"/>
          </p:cNvSpPr>
          <p:nvPr>
            <p:ph idx="1"/>
          </p:nvPr>
        </p:nvSpPr>
        <p:spPr>
          <a:xfrm>
            <a:off x="838200" y="1387930"/>
            <a:ext cx="10515600" cy="5224743"/>
          </a:xfrm>
        </p:spPr>
        <p:txBody>
          <a:bodyPr>
            <a:normAutofit fontScale="85000" lnSpcReduction="20000"/>
          </a:bodyPr>
          <a:lstStyle/>
          <a:p>
            <a:r>
              <a:rPr lang="en-US" altLang="ko-KR" dirty="0" smtClean="0">
                <a:solidFill>
                  <a:schemeClr val="bg1"/>
                </a:solidFill>
                <a:latin typeface="Times New Roman" panose="02020603050405020304" pitchFamily="18" charset="0"/>
                <a:cs typeface="Times New Roman" panose="02020603050405020304" pitchFamily="18" charset="0"/>
              </a:rPr>
              <a:t>Tau Boo b </a:t>
            </a:r>
          </a:p>
          <a:p>
            <a:pPr lvl="1"/>
            <a:r>
              <a:rPr lang="en-US" altLang="ko-KR" dirty="0" smtClean="0">
                <a:solidFill>
                  <a:schemeClr val="bg1"/>
                </a:solidFill>
                <a:latin typeface="Times New Roman" panose="02020603050405020304" pitchFamily="18" charset="0"/>
                <a:cs typeface="Times New Roman" panose="02020603050405020304" pitchFamily="18" charset="0"/>
              </a:rPr>
              <a:t>Non-Transit Star</a:t>
            </a:r>
          </a:p>
          <a:p>
            <a:pPr lvl="1"/>
            <a:r>
              <a:rPr lang="en-US" altLang="ko-KR" dirty="0" smtClean="0">
                <a:solidFill>
                  <a:schemeClr val="bg1"/>
                </a:solidFill>
                <a:latin typeface="Times New Roman" panose="02020603050405020304" pitchFamily="18" charset="0"/>
                <a:cs typeface="Times New Roman" panose="02020603050405020304" pitchFamily="18" charset="0"/>
              </a:rPr>
              <a:t>F6IV</a:t>
            </a:r>
          </a:p>
          <a:p>
            <a:pPr lvl="1"/>
            <a:r>
              <a:rPr lang="en-US" altLang="ko-KR" dirty="0" smtClean="0">
                <a:solidFill>
                  <a:schemeClr val="bg1"/>
                </a:solidFill>
                <a:latin typeface="Times New Roman" panose="02020603050405020304" pitchFamily="18" charset="0"/>
                <a:cs typeface="Times New Roman" panose="02020603050405020304" pitchFamily="18" charset="0"/>
              </a:rPr>
              <a:t>H ~ 3.6 </a:t>
            </a:r>
          </a:p>
          <a:p>
            <a:pPr lvl="1"/>
            <a:r>
              <a:rPr lang="en-US" altLang="ko-KR" dirty="0" err="1">
                <a:solidFill>
                  <a:schemeClr val="bg1"/>
                </a:solidFill>
                <a:latin typeface="Times New Roman" panose="02020603050405020304" pitchFamily="18" charset="0"/>
                <a:cs typeface="Times New Roman" panose="02020603050405020304" pitchFamily="18" charset="0"/>
              </a:rPr>
              <a:t>R</a:t>
            </a:r>
            <a:r>
              <a:rPr lang="en-US" altLang="ko-KR" sz="1900" dirty="0" err="1">
                <a:solidFill>
                  <a:schemeClr val="bg1"/>
                </a:solidFill>
                <a:latin typeface="Times New Roman" panose="02020603050405020304" pitchFamily="18" charset="0"/>
                <a:cs typeface="Times New Roman" panose="02020603050405020304" pitchFamily="18" charset="0"/>
              </a:rPr>
              <a:t>planet</a:t>
            </a:r>
            <a:r>
              <a:rPr lang="en-US" altLang="ko-KR" dirty="0">
                <a:solidFill>
                  <a:schemeClr val="bg1"/>
                </a:solidFill>
                <a:latin typeface="Times New Roman" panose="02020603050405020304" pitchFamily="18" charset="0"/>
                <a:cs typeface="Times New Roman" panose="02020603050405020304" pitchFamily="18" charset="0"/>
              </a:rPr>
              <a:t>/</a:t>
            </a:r>
            <a:r>
              <a:rPr lang="en-US" altLang="ko-KR" dirty="0" err="1">
                <a:solidFill>
                  <a:schemeClr val="bg1"/>
                </a:solidFill>
                <a:latin typeface="Times New Roman" panose="02020603050405020304" pitchFamily="18" charset="0"/>
                <a:cs typeface="Times New Roman" panose="02020603050405020304" pitchFamily="18" charset="0"/>
              </a:rPr>
              <a:t>R</a:t>
            </a:r>
            <a:r>
              <a:rPr lang="en-US" altLang="ko-KR" sz="1900" dirty="0" err="1">
                <a:solidFill>
                  <a:schemeClr val="bg1"/>
                </a:solidFill>
                <a:latin typeface="Times New Roman" panose="02020603050405020304" pitchFamily="18" charset="0"/>
                <a:cs typeface="Times New Roman" panose="02020603050405020304" pitchFamily="18" charset="0"/>
              </a:rPr>
              <a:t>star</a:t>
            </a:r>
            <a:r>
              <a:rPr lang="en-US" altLang="ko-KR" dirty="0">
                <a:solidFill>
                  <a:schemeClr val="bg1"/>
                </a:solidFill>
                <a:latin typeface="Times New Roman" panose="02020603050405020304" pitchFamily="18" charset="0"/>
                <a:cs typeface="Times New Roman" panose="02020603050405020304" pitchFamily="18" charset="0"/>
              </a:rPr>
              <a:t> = </a:t>
            </a:r>
            <a:r>
              <a:rPr lang="en-US" altLang="ko-KR" dirty="0" smtClean="0">
                <a:solidFill>
                  <a:schemeClr val="bg1"/>
                </a:solidFill>
                <a:latin typeface="Times New Roman" panose="02020603050405020304" pitchFamily="18" charset="0"/>
                <a:cs typeface="Times New Roman" panose="02020603050405020304" pitchFamily="18" charset="0"/>
              </a:rPr>
              <a:t>0.08</a:t>
            </a:r>
          </a:p>
          <a:p>
            <a:pPr lvl="1"/>
            <a:r>
              <a:rPr lang="en-US" altLang="ko-KR" dirty="0" smtClean="0">
                <a:solidFill>
                  <a:schemeClr val="bg1"/>
                </a:solidFill>
                <a:latin typeface="Times New Roman" panose="02020603050405020304" pitchFamily="18" charset="0"/>
                <a:cs typeface="Times New Roman" panose="02020603050405020304" pitchFamily="18" charset="0"/>
              </a:rPr>
              <a:t>Observed on Apr. 29</a:t>
            </a:r>
          </a:p>
          <a:p>
            <a:pPr lvl="2"/>
            <a:r>
              <a:rPr lang="en-US" altLang="ko-KR" dirty="0">
                <a:solidFill>
                  <a:schemeClr val="bg1"/>
                </a:solidFill>
                <a:latin typeface="Times New Roman" panose="02020603050405020304" pitchFamily="18" charset="0"/>
                <a:cs typeface="Times New Roman" panose="02020603050405020304" pitchFamily="18" charset="0"/>
              </a:rPr>
              <a:t>Clear</a:t>
            </a:r>
          </a:p>
          <a:p>
            <a:pPr lvl="2"/>
            <a:r>
              <a:rPr lang="en-US" altLang="ko-KR" dirty="0" smtClean="0">
                <a:solidFill>
                  <a:schemeClr val="bg1"/>
                </a:solidFill>
                <a:latin typeface="Times New Roman" panose="02020603050405020304" pitchFamily="18" charset="0"/>
                <a:cs typeface="Times New Roman" panose="02020603050405020304" pitchFamily="18" charset="0"/>
              </a:rPr>
              <a:t>In </a:t>
            </a:r>
            <a:r>
              <a:rPr lang="en-US" altLang="ko-KR" dirty="0">
                <a:solidFill>
                  <a:schemeClr val="bg1"/>
                </a:solidFill>
                <a:latin typeface="Times New Roman" panose="02020603050405020304" pitchFamily="18" charset="0"/>
                <a:cs typeface="Times New Roman" panose="02020603050405020304" pitchFamily="18" charset="0"/>
              </a:rPr>
              <a:t>Transit (?) : 120sec × 64 , S/N ~ </a:t>
            </a:r>
            <a:r>
              <a:rPr lang="en-US" altLang="ko-KR" dirty="0" smtClean="0">
                <a:solidFill>
                  <a:schemeClr val="bg1"/>
                </a:solidFill>
                <a:latin typeface="Times New Roman" panose="02020603050405020304" pitchFamily="18" charset="0"/>
                <a:cs typeface="Times New Roman" panose="02020603050405020304" pitchFamily="18" charset="0"/>
              </a:rPr>
              <a:t>1200 </a:t>
            </a:r>
            <a:r>
              <a:rPr lang="en-US" altLang="ko-KR" dirty="0">
                <a:solidFill>
                  <a:schemeClr val="bg1"/>
                </a:solidFill>
                <a:latin typeface="Times New Roman" panose="02020603050405020304" pitchFamily="18" charset="0"/>
                <a:cs typeface="Times New Roman" panose="02020603050405020304" pitchFamily="18" charset="0"/>
              </a:rPr>
              <a:t>at 1.6 </a:t>
            </a:r>
          </a:p>
          <a:p>
            <a:pPr lvl="2"/>
            <a:r>
              <a:rPr lang="en-US" altLang="ko-KR" dirty="0" smtClean="0">
                <a:solidFill>
                  <a:schemeClr val="bg1"/>
                </a:solidFill>
                <a:latin typeface="Times New Roman" panose="02020603050405020304" pitchFamily="18" charset="0"/>
                <a:cs typeface="Times New Roman" panose="02020603050405020304" pitchFamily="18" charset="0"/>
              </a:rPr>
              <a:t>Out of </a:t>
            </a:r>
            <a:r>
              <a:rPr lang="en-US" altLang="ko-KR" dirty="0">
                <a:solidFill>
                  <a:schemeClr val="bg1"/>
                </a:solidFill>
                <a:latin typeface="Times New Roman" panose="02020603050405020304" pitchFamily="18" charset="0"/>
                <a:cs typeface="Times New Roman" panose="02020603050405020304" pitchFamily="18" charset="0"/>
              </a:rPr>
              <a:t>Transit (?) : 120sec × 64 , S/N ~ </a:t>
            </a:r>
            <a:r>
              <a:rPr lang="en-US" altLang="ko-KR" dirty="0" smtClean="0">
                <a:solidFill>
                  <a:schemeClr val="bg1"/>
                </a:solidFill>
                <a:latin typeface="Times New Roman" panose="02020603050405020304" pitchFamily="18" charset="0"/>
                <a:cs typeface="Times New Roman" panose="02020603050405020304" pitchFamily="18" charset="0"/>
              </a:rPr>
              <a:t>1100 </a:t>
            </a:r>
            <a:r>
              <a:rPr lang="en-US" altLang="ko-KR" dirty="0">
                <a:solidFill>
                  <a:schemeClr val="bg1"/>
                </a:solidFill>
                <a:latin typeface="Times New Roman" panose="02020603050405020304" pitchFamily="18" charset="0"/>
                <a:cs typeface="Times New Roman" panose="02020603050405020304" pitchFamily="18" charset="0"/>
              </a:rPr>
              <a:t>at </a:t>
            </a:r>
            <a:r>
              <a:rPr lang="en-US" altLang="ko-KR" dirty="0" smtClean="0">
                <a:solidFill>
                  <a:schemeClr val="bg1"/>
                </a:solidFill>
                <a:latin typeface="Times New Roman" panose="02020603050405020304" pitchFamily="18" charset="0"/>
                <a:cs typeface="Times New Roman" panose="02020603050405020304" pitchFamily="18" charset="0"/>
              </a:rPr>
              <a:t>1.6</a:t>
            </a:r>
          </a:p>
          <a:p>
            <a:pPr lvl="2"/>
            <a:endParaRPr lang="en-US" altLang="ko-KR" dirty="0">
              <a:solidFill>
                <a:schemeClr val="bg1"/>
              </a:solidFill>
              <a:latin typeface="Times New Roman" panose="02020603050405020304" pitchFamily="18" charset="0"/>
              <a:cs typeface="Times New Roman" panose="02020603050405020304" pitchFamily="18" charset="0"/>
            </a:endParaRPr>
          </a:p>
          <a:p>
            <a:r>
              <a:rPr lang="en-US" altLang="ko-KR" dirty="0" smtClean="0">
                <a:solidFill>
                  <a:schemeClr val="bg1"/>
                </a:solidFill>
                <a:latin typeface="Times New Roman" panose="02020603050405020304" pitchFamily="18" charset="0"/>
                <a:cs typeface="Times New Roman" panose="02020603050405020304" pitchFamily="18" charset="0"/>
              </a:rPr>
              <a:t>WASP-3 b</a:t>
            </a:r>
          </a:p>
          <a:p>
            <a:pPr lvl="1"/>
            <a:r>
              <a:rPr lang="en-US" altLang="ko-KR" dirty="0" smtClean="0">
                <a:solidFill>
                  <a:schemeClr val="bg1"/>
                </a:solidFill>
                <a:latin typeface="Times New Roman" panose="02020603050405020304" pitchFamily="18" charset="0"/>
                <a:cs typeface="Times New Roman" panose="02020603050405020304" pitchFamily="18" charset="0"/>
              </a:rPr>
              <a:t>F7V	</a:t>
            </a:r>
            <a:endParaRPr lang="en-US" altLang="ko-KR" dirty="0">
              <a:solidFill>
                <a:schemeClr val="bg1"/>
              </a:solidFill>
              <a:latin typeface="Times New Roman" panose="02020603050405020304" pitchFamily="18" charset="0"/>
              <a:cs typeface="Times New Roman" panose="02020603050405020304" pitchFamily="18" charset="0"/>
            </a:endParaRPr>
          </a:p>
          <a:p>
            <a:pPr lvl="1"/>
            <a:r>
              <a:rPr lang="en-US" altLang="ko-KR" dirty="0">
                <a:solidFill>
                  <a:schemeClr val="bg1"/>
                </a:solidFill>
                <a:latin typeface="Times New Roman" panose="02020603050405020304" pitchFamily="18" charset="0"/>
                <a:cs typeface="Times New Roman" panose="02020603050405020304" pitchFamily="18" charset="0"/>
              </a:rPr>
              <a:t>H ~ </a:t>
            </a:r>
            <a:r>
              <a:rPr lang="en-US" altLang="ko-KR" dirty="0" smtClean="0">
                <a:solidFill>
                  <a:schemeClr val="bg1"/>
                </a:solidFill>
                <a:latin typeface="Times New Roman" panose="02020603050405020304" pitchFamily="18" charset="0"/>
                <a:cs typeface="Times New Roman" panose="02020603050405020304" pitchFamily="18" charset="0"/>
              </a:rPr>
              <a:t>9.4</a:t>
            </a:r>
          </a:p>
          <a:p>
            <a:pPr lvl="1"/>
            <a:r>
              <a:rPr lang="en-US" altLang="ko-KR" dirty="0" err="1" smtClean="0">
                <a:solidFill>
                  <a:schemeClr val="bg1"/>
                </a:solidFill>
                <a:latin typeface="Times New Roman" panose="02020603050405020304" pitchFamily="18" charset="0"/>
                <a:cs typeface="Times New Roman" panose="02020603050405020304" pitchFamily="18" charset="0"/>
              </a:rPr>
              <a:t>R</a:t>
            </a:r>
            <a:r>
              <a:rPr lang="en-US" altLang="ko-KR" sz="1900" dirty="0" err="1" smtClean="0">
                <a:solidFill>
                  <a:schemeClr val="bg1"/>
                </a:solidFill>
                <a:latin typeface="Times New Roman" panose="02020603050405020304" pitchFamily="18" charset="0"/>
                <a:cs typeface="Times New Roman" panose="02020603050405020304" pitchFamily="18" charset="0"/>
              </a:rPr>
              <a:t>planet</a:t>
            </a:r>
            <a:r>
              <a:rPr lang="en-US" altLang="ko-KR" dirty="0" smtClean="0">
                <a:solidFill>
                  <a:schemeClr val="bg1"/>
                </a:solidFill>
                <a:latin typeface="Times New Roman" panose="02020603050405020304" pitchFamily="18" charset="0"/>
                <a:cs typeface="Times New Roman" panose="02020603050405020304" pitchFamily="18" charset="0"/>
              </a:rPr>
              <a:t>/</a:t>
            </a:r>
            <a:r>
              <a:rPr lang="en-US" altLang="ko-KR" dirty="0" err="1" smtClean="0">
                <a:solidFill>
                  <a:schemeClr val="bg1"/>
                </a:solidFill>
                <a:latin typeface="Times New Roman" panose="02020603050405020304" pitchFamily="18" charset="0"/>
                <a:cs typeface="Times New Roman" panose="02020603050405020304" pitchFamily="18" charset="0"/>
              </a:rPr>
              <a:t>R</a:t>
            </a:r>
            <a:r>
              <a:rPr lang="en-US" altLang="ko-KR" sz="1900" dirty="0" err="1" smtClean="0">
                <a:solidFill>
                  <a:schemeClr val="bg1"/>
                </a:solidFill>
                <a:latin typeface="Times New Roman" panose="02020603050405020304" pitchFamily="18" charset="0"/>
                <a:cs typeface="Times New Roman" panose="02020603050405020304" pitchFamily="18" charset="0"/>
              </a:rPr>
              <a:t>star</a:t>
            </a:r>
            <a:r>
              <a:rPr lang="en-US" altLang="ko-KR" dirty="0" smtClean="0">
                <a:solidFill>
                  <a:schemeClr val="bg1"/>
                </a:solidFill>
                <a:latin typeface="Times New Roman" panose="02020603050405020304" pitchFamily="18" charset="0"/>
                <a:cs typeface="Times New Roman" panose="02020603050405020304" pitchFamily="18" charset="0"/>
              </a:rPr>
              <a:t> = 0.11</a:t>
            </a:r>
            <a:endParaRPr lang="en-US" altLang="ko-KR" dirty="0">
              <a:solidFill>
                <a:schemeClr val="bg1"/>
              </a:solidFill>
              <a:latin typeface="Times New Roman" panose="02020603050405020304" pitchFamily="18" charset="0"/>
              <a:cs typeface="Times New Roman" panose="02020603050405020304" pitchFamily="18" charset="0"/>
            </a:endParaRPr>
          </a:p>
          <a:p>
            <a:pPr lvl="1"/>
            <a:r>
              <a:rPr lang="en-US" altLang="ko-KR" dirty="0">
                <a:solidFill>
                  <a:schemeClr val="bg1"/>
                </a:solidFill>
                <a:latin typeface="Times New Roman" panose="02020603050405020304" pitchFamily="18" charset="0"/>
                <a:cs typeface="Times New Roman" panose="02020603050405020304" pitchFamily="18" charset="0"/>
              </a:rPr>
              <a:t>Observed on May 1</a:t>
            </a:r>
          </a:p>
          <a:p>
            <a:pPr lvl="2"/>
            <a:r>
              <a:rPr lang="en-US" altLang="ko-KR" dirty="0">
                <a:solidFill>
                  <a:schemeClr val="bg1"/>
                </a:solidFill>
                <a:latin typeface="Times New Roman" panose="02020603050405020304" pitchFamily="18" charset="0"/>
                <a:cs typeface="Times New Roman" panose="02020603050405020304" pitchFamily="18" charset="0"/>
              </a:rPr>
              <a:t>Clear -&gt; Cloudy</a:t>
            </a:r>
          </a:p>
          <a:p>
            <a:pPr lvl="2"/>
            <a:r>
              <a:rPr lang="en-US" altLang="ko-KR" dirty="0">
                <a:solidFill>
                  <a:schemeClr val="bg1"/>
                </a:solidFill>
                <a:latin typeface="Times New Roman" panose="02020603050405020304" pitchFamily="18" charset="0"/>
                <a:cs typeface="Times New Roman" panose="02020603050405020304" pitchFamily="18" charset="0"/>
              </a:rPr>
              <a:t>In Transit  : 240sec × 14 , S/N ~ 120 at 1.6 </a:t>
            </a:r>
          </a:p>
          <a:p>
            <a:pPr lvl="2"/>
            <a:r>
              <a:rPr lang="en-US" altLang="ko-KR" dirty="0">
                <a:solidFill>
                  <a:schemeClr val="bg1"/>
                </a:solidFill>
                <a:latin typeface="Times New Roman" panose="02020603050405020304" pitchFamily="18" charset="0"/>
                <a:cs typeface="Times New Roman" panose="02020603050405020304" pitchFamily="18" charset="0"/>
              </a:rPr>
              <a:t>Out of Transit : 240sec × 22 , S/N ~ 220 at 1.6 </a:t>
            </a:r>
            <a:endParaRPr lang="ko-KR" alt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1460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875846"/>
          </a:xfrm>
        </p:spPr>
        <p:txBody>
          <a:bodyPr/>
          <a:lstStyle/>
          <a:p>
            <a:r>
              <a:rPr lang="en-US" altLang="ko-KR" dirty="0" smtClean="0">
                <a:solidFill>
                  <a:schemeClr val="bg1"/>
                </a:solidFill>
                <a:latin typeface="Myriad Pro Light" panose="020B0603030403020204" pitchFamily="34" charset="0"/>
              </a:rPr>
              <a:t>Analysis</a:t>
            </a:r>
            <a:endParaRPr lang="ko-KR" altLang="en-US" dirty="0">
              <a:solidFill>
                <a:schemeClr val="bg1"/>
              </a:solidFill>
              <a:latin typeface="Myriad Pro Light" panose="020B0603030403020204" pitchFamily="34" charset="0"/>
            </a:endParaRPr>
          </a:p>
        </p:txBody>
      </p:sp>
      <p:sp>
        <p:nvSpPr>
          <p:cNvPr id="3" name="내용 개체 틀 2"/>
          <p:cNvSpPr>
            <a:spLocks noGrp="1"/>
          </p:cNvSpPr>
          <p:nvPr>
            <p:ph idx="1"/>
          </p:nvPr>
        </p:nvSpPr>
        <p:spPr>
          <a:xfrm>
            <a:off x="838200" y="1387929"/>
            <a:ext cx="10515600" cy="4789034"/>
          </a:xfrm>
        </p:spPr>
        <p:txBody>
          <a:bodyPr/>
          <a:lstStyle/>
          <a:p>
            <a:r>
              <a:rPr lang="en-US" altLang="ko-KR" dirty="0" smtClean="0">
                <a:solidFill>
                  <a:schemeClr val="bg1"/>
                </a:solidFill>
                <a:latin typeface="Times New Roman" panose="02020603050405020304" pitchFamily="18" charset="0"/>
                <a:cs typeface="Times New Roman" panose="02020603050405020304" pitchFamily="18" charset="0"/>
              </a:rPr>
              <a:t>Line </a:t>
            </a:r>
          </a:p>
          <a:p>
            <a:pPr lvl="1"/>
            <a:r>
              <a:rPr lang="en-US" altLang="ko-KR" dirty="0" smtClean="0">
                <a:solidFill>
                  <a:schemeClr val="bg1"/>
                </a:solidFill>
                <a:latin typeface="Times New Roman" panose="02020603050405020304" pitchFamily="18" charset="0"/>
                <a:cs typeface="Times New Roman" panose="02020603050405020304" pitchFamily="18" charset="0"/>
              </a:rPr>
              <a:t>HITRAN 2012</a:t>
            </a:r>
          </a:p>
          <a:p>
            <a:pPr lvl="1"/>
            <a:r>
              <a:rPr lang="en-US" altLang="ko-KR" dirty="0" smtClean="0">
                <a:solidFill>
                  <a:schemeClr val="bg1"/>
                </a:solidFill>
                <a:latin typeface="Times New Roman" panose="02020603050405020304" pitchFamily="18" charset="0"/>
                <a:cs typeface="Times New Roman" panose="02020603050405020304" pitchFamily="18" charset="0"/>
              </a:rPr>
              <a:t>Shift of the lines</a:t>
            </a:r>
          </a:p>
          <a:p>
            <a:pPr lvl="2"/>
            <a:r>
              <a:rPr lang="en-US" altLang="ko-KR" dirty="0" smtClean="0">
                <a:solidFill>
                  <a:schemeClr val="bg1"/>
                </a:solidFill>
                <a:latin typeface="Times New Roman" panose="02020603050405020304" pitchFamily="18" charset="0"/>
                <a:cs typeface="Times New Roman" panose="02020603050405020304" pitchFamily="18" charset="0"/>
              </a:rPr>
              <a:t>Tau Boo : Radial Velocity from SIMBAD</a:t>
            </a:r>
          </a:p>
          <a:p>
            <a:pPr lvl="2"/>
            <a:r>
              <a:rPr lang="en-US" altLang="ko-KR" dirty="0" smtClean="0">
                <a:solidFill>
                  <a:schemeClr val="bg1"/>
                </a:solidFill>
                <a:latin typeface="Times New Roman" panose="02020603050405020304" pitchFamily="18" charset="0"/>
                <a:cs typeface="Times New Roman" panose="02020603050405020304" pitchFamily="18" charset="0"/>
              </a:rPr>
              <a:t>WASP-3 : Calculation from Mg I line (1710.86 nm)</a:t>
            </a:r>
          </a:p>
          <a:p>
            <a:pPr lvl="2"/>
            <a:endParaRPr lang="en-US" altLang="ko-KR" dirty="0" smtClean="0">
              <a:solidFill>
                <a:schemeClr val="bg1"/>
              </a:solidFill>
              <a:latin typeface="Times New Roman" panose="02020603050405020304" pitchFamily="18" charset="0"/>
              <a:cs typeface="Times New Roman" panose="02020603050405020304" pitchFamily="18" charset="0"/>
            </a:endParaRPr>
          </a:p>
        </p:txBody>
      </p:sp>
      <p:graphicFrame>
        <p:nvGraphicFramePr>
          <p:cNvPr id="4" name="표 3"/>
          <p:cNvGraphicFramePr>
            <a:graphicFrameLocks noGrp="1"/>
          </p:cNvGraphicFramePr>
          <p:nvPr>
            <p:extLst>
              <p:ext uri="{D42A27DB-BD31-4B8C-83A1-F6EECF244321}">
                <p14:modId xmlns:p14="http://schemas.microsoft.com/office/powerpoint/2010/main" val="2633580841"/>
              </p:ext>
            </p:extLst>
          </p:nvPr>
        </p:nvGraphicFramePr>
        <p:xfrm>
          <a:off x="570402" y="4249586"/>
          <a:ext cx="10947402" cy="370840"/>
        </p:xfrm>
        <a:graphic>
          <a:graphicData uri="http://schemas.openxmlformats.org/drawingml/2006/table">
            <a:tbl>
              <a:tblPr firstRow="1" bandRow="1">
                <a:tableStyleId>{5C22544A-7EE6-4342-B048-85BDC9FD1C3A}</a:tableStyleId>
              </a:tblPr>
              <a:tblGrid>
                <a:gridCol w="475974"/>
                <a:gridCol w="475974"/>
                <a:gridCol w="475974"/>
                <a:gridCol w="475974"/>
                <a:gridCol w="475974"/>
                <a:gridCol w="475974"/>
                <a:gridCol w="475974"/>
                <a:gridCol w="475974"/>
                <a:gridCol w="475974"/>
                <a:gridCol w="475974"/>
                <a:gridCol w="475974"/>
                <a:gridCol w="475974"/>
                <a:gridCol w="475974"/>
                <a:gridCol w="475974"/>
                <a:gridCol w="475974"/>
                <a:gridCol w="475974"/>
                <a:gridCol w="475974"/>
                <a:gridCol w="475974"/>
                <a:gridCol w="475974"/>
                <a:gridCol w="475974"/>
                <a:gridCol w="475974"/>
                <a:gridCol w="475974"/>
                <a:gridCol w="475974"/>
              </a:tblGrid>
              <a:tr h="370840">
                <a:tc>
                  <a:txBody>
                    <a:bodyPr/>
                    <a:lstStyle/>
                    <a:p>
                      <a:pPr algn="ctr" latinLnBrk="1"/>
                      <a:r>
                        <a:rPr lang="en-US" altLang="ko-KR" dirty="0" smtClean="0">
                          <a:solidFill>
                            <a:srgbClr val="FF0000"/>
                          </a:solidFill>
                        </a:rPr>
                        <a:t>23</a:t>
                      </a:r>
                      <a:endParaRPr lang="ko-KR" altLang="en-US" dirty="0">
                        <a:solidFill>
                          <a:srgbClr val="FF0000"/>
                        </a:solidFill>
                      </a:endParaRPr>
                    </a:p>
                  </a:txBody>
                  <a:tcPr anchor="ctr">
                    <a:solidFill>
                      <a:schemeClr val="accent2">
                        <a:lumMod val="75000"/>
                      </a:schemeClr>
                    </a:solidFill>
                  </a:tcPr>
                </a:tc>
                <a:tc>
                  <a:txBody>
                    <a:bodyPr/>
                    <a:lstStyle/>
                    <a:p>
                      <a:pPr algn="ctr" latinLnBrk="1"/>
                      <a:r>
                        <a:rPr lang="en-US" altLang="ko-KR" dirty="0" smtClean="0">
                          <a:solidFill>
                            <a:srgbClr val="FFC000"/>
                          </a:solidFill>
                        </a:rPr>
                        <a:t>22</a:t>
                      </a:r>
                      <a:endParaRPr lang="ko-KR" altLang="en-US" dirty="0">
                        <a:solidFill>
                          <a:srgbClr val="FFC000"/>
                        </a:solidFill>
                      </a:endParaRPr>
                    </a:p>
                  </a:txBody>
                  <a:tcPr anchor="ctr">
                    <a:solidFill>
                      <a:schemeClr val="accent2">
                        <a:lumMod val="75000"/>
                      </a:schemeClr>
                    </a:solidFill>
                  </a:tcPr>
                </a:tc>
                <a:tc>
                  <a:txBody>
                    <a:bodyPr/>
                    <a:lstStyle/>
                    <a:p>
                      <a:pPr algn="ctr" latinLnBrk="1"/>
                      <a:r>
                        <a:rPr lang="en-US" altLang="ko-KR" dirty="0" smtClean="0"/>
                        <a:t>21</a:t>
                      </a:r>
                      <a:endParaRPr lang="ko-KR" altLang="en-US" dirty="0"/>
                    </a:p>
                  </a:txBody>
                  <a:tcPr anchor="ctr">
                    <a:solidFill>
                      <a:schemeClr val="accent2">
                        <a:lumMod val="75000"/>
                      </a:schemeClr>
                    </a:solidFill>
                  </a:tcPr>
                </a:tc>
                <a:tc>
                  <a:txBody>
                    <a:bodyPr/>
                    <a:lstStyle/>
                    <a:p>
                      <a:pPr algn="ctr" latinLnBrk="1"/>
                      <a:r>
                        <a:rPr lang="en-US" altLang="ko-KR" dirty="0" smtClean="0"/>
                        <a:t>20</a:t>
                      </a:r>
                      <a:endParaRPr lang="ko-KR" altLang="en-US" dirty="0"/>
                    </a:p>
                  </a:txBody>
                  <a:tcPr anchor="ctr">
                    <a:solidFill>
                      <a:schemeClr val="accent2">
                        <a:lumMod val="75000"/>
                      </a:schemeClr>
                    </a:solidFill>
                  </a:tcPr>
                </a:tc>
                <a:tc>
                  <a:txBody>
                    <a:bodyPr/>
                    <a:lstStyle/>
                    <a:p>
                      <a:pPr algn="ctr" latinLnBrk="1"/>
                      <a:r>
                        <a:rPr lang="en-US" altLang="ko-KR" dirty="0" smtClean="0"/>
                        <a:t>19</a:t>
                      </a:r>
                      <a:endParaRPr lang="ko-KR" altLang="en-US" dirty="0"/>
                    </a:p>
                  </a:txBody>
                  <a:tcPr anchor="ctr">
                    <a:solidFill>
                      <a:schemeClr val="accent2">
                        <a:lumMod val="75000"/>
                      </a:schemeClr>
                    </a:solidFill>
                  </a:tcPr>
                </a:tc>
                <a:tc>
                  <a:txBody>
                    <a:bodyPr/>
                    <a:lstStyle/>
                    <a:p>
                      <a:pPr algn="ctr" latinLnBrk="1"/>
                      <a:r>
                        <a:rPr lang="en-US" altLang="ko-KR" dirty="0" smtClean="0"/>
                        <a:t>18</a:t>
                      </a:r>
                      <a:endParaRPr lang="ko-KR" altLang="en-US" dirty="0"/>
                    </a:p>
                  </a:txBody>
                  <a:tcPr anchor="ctr">
                    <a:solidFill>
                      <a:schemeClr val="accent2">
                        <a:lumMod val="75000"/>
                      </a:schemeClr>
                    </a:solidFill>
                  </a:tcPr>
                </a:tc>
                <a:tc>
                  <a:txBody>
                    <a:bodyPr/>
                    <a:lstStyle/>
                    <a:p>
                      <a:pPr algn="ctr" latinLnBrk="1"/>
                      <a:r>
                        <a:rPr lang="en-US" altLang="ko-KR" dirty="0" smtClean="0"/>
                        <a:t>17</a:t>
                      </a:r>
                      <a:endParaRPr lang="ko-KR" altLang="en-US" dirty="0"/>
                    </a:p>
                  </a:txBody>
                  <a:tcPr anchor="ctr">
                    <a:solidFill>
                      <a:schemeClr val="accent2">
                        <a:lumMod val="75000"/>
                      </a:schemeClr>
                    </a:solidFill>
                  </a:tcPr>
                </a:tc>
                <a:tc>
                  <a:txBody>
                    <a:bodyPr/>
                    <a:lstStyle/>
                    <a:p>
                      <a:pPr algn="ctr" latinLnBrk="1"/>
                      <a:r>
                        <a:rPr lang="en-US" altLang="ko-KR" dirty="0" smtClean="0"/>
                        <a:t>16</a:t>
                      </a:r>
                      <a:endParaRPr lang="ko-KR" altLang="en-US" dirty="0"/>
                    </a:p>
                  </a:txBody>
                  <a:tcPr anchor="ctr">
                    <a:solidFill>
                      <a:schemeClr val="accent2">
                        <a:lumMod val="75000"/>
                      </a:schemeClr>
                    </a:solidFill>
                  </a:tcPr>
                </a:tc>
                <a:tc>
                  <a:txBody>
                    <a:bodyPr/>
                    <a:lstStyle/>
                    <a:p>
                      <a:pPr algn="ctr" latinLnBrk="1"/>
                      <a:r>
                        <a:rPr lang="en-US" altLang="ko-KR" dirty="0" smtClean="0"/>
                        <a:t>15</a:t>
                      </a:r>
                      <a:endParaRPr lang="ko-KR" altLang="en-US" dirty="0"/>
                    </a:p>
                  </a:txBody>
                  <a:tcPr anchor="ctr">
                    <a:solidFill>
                      <a:schemeClr val="accent2">
                        <a:lumMod val="75000"/>
                      </a:schemeClr>
                    </a:solidFill>
                  </a:tcPr>
                </a:tc>
                <a:tc>
                  <a:txBody>
                    <a:bodyPr/>
                    <a:lstStyle/>
                    <a:p>
                      <a:pPr algn="ctr" latinLnBrk="1"/>
                      <a:r>
                        <a:rPr lang="en-US" altLang="ko-KR" dirty="0" smtClean="0"/>
                        <a:t>14</a:t>
                      </a:r>
                      <a:endParaRPr lang="ko-KR" altLang="en-US" dirty="0"/>
                    </a:p>
                  </a:txBody>
                  <a:tcPr anchor="ctr">
                    <a:solidFill>
                      <a:schemeClr val="accent2">
                        <a:lumMod val="75000"/>
                      </a:schemeClr>
                    </a:solidFill>
                  </a:tcPr>
                </a:tc>
                <a:tc>
                  <a:txBody>
                    <a:bodyPr/>
                    <a:lstStyle/>
                    <a:p>
                      <a:pPr algn="ctr" latinLnBrk="1"/>
                      <a:r>
                        <a:rPr lang="en-US" altLang="ko-KR" dirty="0" smtClean="0"/>
                        <a:t>13</a:t>
                      </a:r>
                      <a:endParaRPr lang="ko-KR" altLang="en-US" dirty="0"/>
                    </a:p>
                  </a:txBody>
                  <a:tcPr anchor="ctr">
                    <a:solidFill>
                      <a:schemeClr val="accent2">
                        <a:lumMod val="75000"/>
                      </a:schemeClr>
                    </a:solidFill>
                  </a:tcPr>
                </a:tc>
                <a:tc>
                  <a:txBody>
                    <a:bodyPr/>
                    <a:lstStyle/>
                    <a:p>
                      <a:pPr algn="ctr" latinLnBrk="1"/>
                      <a:r>
                        <a:rPr lang="en-US" altLang="ko-KR" dirty="0" smtClean="0"/>
                        <a:t>12</a:t>
                      </a:r>
                      <a:endParaRPr lang="ko-KR" altLang="en-US" dirty="0"/>
                    </a:p>
                  </a:txBody>
                  <a:tcPr anchor="ctr">
                    <a:solidFill>
                      <a:schemeClr val="accent2">
                        <a:lumMod val="75000"/>
                      </a:schemeClr>
                    </a:solidFill>
                  </a:tcPr>
                </a:tc>
                <a:tc>
                  <a:txBody>
                    <a:bodyPr/>
                    <a:lstStyle/>
                    <a:p>
                      <a:pPr algn="ctr" latinLnBrk="1"/>
                      <a:r>
                        <a:rPr lang="en-US" altLang="ko-KR" dirty="0" smtClean="0"/>
                        <a:t>11</a:t>
                      </a:r>
                      <a:endParaRPr lang="ko-KR" altLang="en-US" dirty="0"/>
                    </a:p>
                  </a:txBody>
                  <a:tcPr anchor="ctr">
                    <a:solidFill>
                      <a:schemeClr val="accent2">
                        <a:lumMod val="75000"/>
                      </a:schemeClr>
                    </a:solidFill>
                  </a:tcPr>
                </a:tc>
                <a:tc>
                  <a:txBody>
                    <a:bodyPr/>
                    <a:lstStyle/>
                    <a:p>
                      <a:pPr algn="ctr" latinLnBrk="1"/>
                      <a:r>
                        <a:rPr lang="en-US" altLang="ko-KR" dirty="0" smtClean="0"/>
                        <a:t>10</a:t>
                      </a:r>
                      <a:endParaRPr lang="ko-KR" altLang="en-US" dirty="0"/>
                    </a:p>
                  </a:txBody>
                  <a:tcPr anchor="ctr">
                    <a:solidFill>
                      <a:schemeClr val="accent2">
                        <a:lumMod val="75000"/>
                      </a:schemeClr>
                    </a:solidFill>
                  </a:tcPr>
                </a:tc>
                <a:tc>
                  <a:txBody>
                    <a:bodyPr/>
                    <a:lstStyle/>
                    <a:p>
                      <a:pPr algn="ctr" latinLnBrk="1"/>
                      <a:r>
                        <a:rPr lang="en-US" altLang="ko-KR" dirty="0" smtClean="0"/>
                        <a:t>9</a:t>
                      </a:r>
                      <a:endParaRPr lang="ko-KR" altLang="en-US" dirty="0"/>
                    </a:p>
                  </a:txBody>
                  <a:tcPr anchor="ctr">
                    <a:solidFill>
                      <a:schemeClr val="accent2">
                        <a:lumMod val="75000"/>
                      </a:schemeClr>
                    </a:solidFill>
                  </a:tcPr>
                </a:tc>
                <a:tc>
                  <a:txBody>
                    <a:bodyPr/>
                    <a:lstStyle/>
                    <a:p>
                      <a:pPr algn="ctr" latinLnBrk="1"/>
                      <a:r>
                        <a:rPr lang="en-US" altLang="ko-KR" dirty="0" smtClean="0"/>
                        <a:t>8</a:t>
                      </a:r>
                      <a:endParaRPr lang="ko-KR" altLang="en-US" dirty="0"/>
                    </a:p>
                  </a:txBody>
                  <a:tcPr anchor="ctr">
                    <a:solidFill>
                      <a:schemeClr val="accent2">
                        <a:lumMod val="75000"/>
                      </a:schemeClr>
                    </a:solidFill>
                  </a:tcPr>
                </a:tc>
                <a:tc>
                  <a:txBody>
                    <a:bodyPr/>
                    <a:lstStyle/>
                    <a:p>
                      <a:pPr algn="ctr" latinLnBrk="1"/>
                      <a:r>
                        <a:rPr lang="en-US" altLang="ko-KR" dirty="0" smtClean="0"/>
                        <a:t>7</a:t>
                      </a:r>
                      <a:endParaRPr lang="ko-KR" altLang="en-US" dirty="0"/>
                    </a:p>
                  </a:txBody>
                  <a:tcPr anchor="ctr">
                    <a:solidFill>
                      <a:schemeClr val="accent2">
                        <a:lumMod val="75000"/>
                      </a:schemeClr>
                    </a:solidFill>
                  </a:tcPr>
                </a:tc>
                <a:tc>
                  <a:txBody>
                    <a:bodyPr/>
                    <a:lstStyle/>
                    <a:p>
                      <a:pPr algn="ctr" latinLnBrk="1"/>
                      <a:r>
                        <a:rPr lang="en-US" altLang="ko-KR" dirty="0" smtClean="0"/>
                        <a:t>6</a:t>
                      </a:r>
                      <a:endParaRPr lang="ko-KR" altLang="en-US" dirty="0"/>
                    </a:p>
                  </a:txBody>
                  <a:tcPr anchor="ctr">
                    <a:solidFill>
                      <a:schemeClr val="accent2">
                        <a:lumMod val="75000"/>
                      </a:schemeClr>
                    </a:solidFill>
                  </a:tcPr>
                </a:tc>
                <a:tc>
                  <a:txBody>
                    <a:bodyPr/>
                    <a:lstStyle/>
                    <a:p>
                      <a:pPr algn="ctr" latinLnBrk="1"/>
                      <a:r>
                        <a:rPr lang="en-US" altLang="ko-KR" dirty="0" smtClean="0"/>
                        <a:t>5</a:t>
                      </a:r>
                      <a:endParaRPr lang="ko-KR" altLang="en-US" dirty="0"/>
                    </a:p>
                  </a:txBody>
                  <a:tcPr anchor="ctr">
                    <a:solidFill>
                      <a:schemeClr val="accent2">
                        <a:lumMod val="75000"/>
                      </a:schemeClr>
                    </a:solidFill>
                  </a:tcPr>
                </a:tc>
                <a:tc>
                  <a:txBody>
                    <a:bodyPr/>
                    <a:lstStyle/>
                    <a:p>
                      <a:pPr algn="ctr" latinLnBrk="1"/>
                      <a:r>
                        <a:rPr lang="en-US" altLang="ko-KR" dirty="0" smtClean="0"/>
                        <a:t>4</a:t>
                      </a:r>
                      <a:endParaRPr lang="ko-KR" altLang="en-US" dirty="0"/>
                    </a:p>
                  </a:txBody>
                  <a:tcPr anchor="ctr">
                    <a:solidFill>
                      <a:schemeClr val="accent2">
                        <a:lumMod val="75000"/>
                      </a:schemeClr>
                    </a:solidFill>
                  </a:tcPr>
                </a:tc>
                <a:tc>
                  <a:txBody>
                    <a:bodyPr/>
                    <a:lstStyle/>
                    <a:p>
                      <a:pPr algn="ctr" latinLnBrk="1"/>
                      <a:r>
                        <a:rPr lang="en-US" altLang="ko-KR" dirty="0" smtClean="0">
                          <a:solidFill>
                            <a:srgbClr val="FFC000"/>
                          </a:solidFill>
                        </a:rPr>
                        <a:t>3</a:t>
                      </a:r>
                      <a:endParaRPr lang="ko-KR" altLang="en-US" dirty="0">
                        <a:solidFill>
                          <a:srgbClr val="FFC000"/>
                        </a:solidFill>
                      </a:endParaRPr>
                    </a:p>
                  </a:txBody>
                  <a:tcPr anchor="ctr">
                    <a:solidFill>
                      <a:schemeClr val="accent2">
                        <a:lumMod val="75000"/>
                      </a:schemeClr>
                    </a:solidFill>
                  </a:tcPr>
                </a:tc>
                <a:tc>
                  <a:txBody>
                    <a:bodyPr/>
                    <a:lstStyle/>
                    <a:p>
                      <a:pPr algn="ctr" latinLnBrk="1"/>
                      <a:r>
                        <a:rPr lang="en-US" altLang="ko-KR" dirty="0" smtClean="0">
                          <a:solidFill>
                            <a:srgbClr val="FF0000"/>
                          </a:solidFill>
                        </a:rPr>
                        <a:t>2</a:t>
                      </a:r>
                      <a:endParaRPr lang="ko-KR" altLang="en-US" dirty="0">
                        <a:solidFill>
                          <a:srgbClr val="FF0000"/>
                        </a:solidFill>
                      </a:endParaRPr>
                    </a:p>
                  </a:txBody>
                  <a:tcPr anchor="ctr">
                    <a:solidFill>
                      <a:schemeClr val="accent2">
                        <a:lumMod val="75000"/>
                      </a:schemeClr>
                    </a:solidFill>
                  </a:tcPr>
                </a:tc>
                <a:tc>
                  <a:txBody>
                    <a:bodyPr/>
                    <a:lstStyle/>
                    <a:p>
                      <a:pPr algn="ctr" latinLnBrk="1"/>
                      <a:r>
                        <a:rPr lang="en-US" altLang="ko-KR" dirty="0" smtClean="0">
                          <a:solidFill>
                            <a:srgbClr val="FF0000"/>
                          </a:solidFill>
                        </a:rPr>
                        <a:t>1</a:t>
                      </a:r>
                      <a:endParaRPr lang="ko-KR" altLang="en-US" dirty="0">
                        <a:solidFill>
                          <a:srgbClr val="FF0000"/>
                        </a:solidFill>
                      </a:endParaRPr>
                    </a:p>
                  </a:txBody>
                  <a:tcPr anchor="ctr">
                    <a:solidFill>
                      <a:schemeClr val="accent2">
                        <a:lumMod val="75000"/>
                      </a:schemeClr>
                    </a:solidFill>
                  </a:tcPr>
                </a:tc>
              </a:tr>
            </a:tbl>
          </a:graphicData>
        </a:graphic>
      </p:graphicFrame>
      <p:sp>
        <p:nvSpPr>
          <p:cNvPr id="5" name="오른쪽 화살표 4"/>
          <p:cNvSpPr/>
          <p:nvPr/>
        </p:nvSpPr>
        <p:spPr>
          <a:xfrm>
            <a:off x="1834046" y="3557436"/>
            <a:ext cx="8623300" cy="590550"/>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Long Wavelength</a:t>
            </a:r>
            <a:endParaRPr lang="ko-KR" altLang="en-US" dirty="0"/>
          </a:p>
        </p:txBody>
      </p:sp>
      <p:sp>
        <p:nvSpPr>
          <p:cNvPr id="6" name="TextBox 5"/>
          <p:cNvSpPr txBox="1"/>
          <p:nvPr/>
        </p:nvSpPr>
        <p:spPr>
          <a:xfrm>
            <a:off x="332320" y="3591187"/>
            <a:ext cx="1348446" cy="461665"/>
          </a:xfrm>
          <a:prstGeom prst="rect">
            <a:avLst/>
          </a:prstGeom>
          <a:noFill/>
        </p:spPr>
        <p:txBody>
          <a:bodyPr wrap="none" rtlCol="0">
            <a:spAutoFit/>
          </a:bodyPr>
          <a:lstStyle/>
          <a:p>
            <a:r>
              <a:rPr lang="en-US" altLang="ko-KR" sz="2400" dirty="0" smtClean="0">
                <a:solidFill>
                  <a:schemeClr val="bg1"/>
                </a:solidFill>
                <a:latin typeface="Candara" panose="020E0502030303020204" pitchFamily="34" charset="0"/>
              </a:rPr>
              <a:t>1.475 </a:t>
            </a:r>
            <a:r>
              <a:rPr lang="el-GR" altLang="ko-KR" sz="2400" dirty="0" smtClean="0">
                <a:solidFill>
                  <a:schemeClr val="bg1"/>
                </a:solidFill>
                <a:latin typeface="맑은 고딕" panose="020B0503020000020004" pitchFamily="50" charset="-127"/>
                <a:ea typeface="맑은 고딕" panose="020B0503020000020004" pitchFamily="50" charset="-127"/>
              </a:rPr>
              <a:t>μ</a:t>
            </a:r>
            <a:r>
              <a:rPr lang="en-US" altLang="ko-KR" sz="2400" dirty="0" smtClean="0">
                <a:solidFill>
                  <a:schemeClr val="bg1"/>
                </a:solidFill>
                <a:latin typeface="맑은 고딕" panose="020B0503020000020004" pitchFamily="50" charset="-127"/>
                <a:ea typeface="맑은 고딕" panose="020B0503020000020004" pitchFamily="50" charset="-127"/>
              </a:rPr>
              <a:t>m</a:t>
            </a:r>
            <a:endParaRPr lang="ko-KR" altLang="en-US" sz="2400" dirty="0">
              <a:solidFill>
                <a:schemeClr val="bg1"/>
              </a:solidFill>
              <a:latin typeface="Candara" panose="020E0502030303020204" pitchFamily="34" charset="0"/>
            </a:endParaRPr>
          </a:p>
        </p:txBody>
      </p:sp>
      <p:sp>
        <p:nvSpPr>
          <p:cNvPr id="7" name="TextBox 6"/>
          <p:cNvSpPr txBox="1"/>
          <p:nvPr/>
        </p:nvSpPr>
        <p:spPr>
          <a:xfrm>
            <a:off x="10610626" y="3591187"/>
            <a:ext cx="1335622" cy="461665"/>
          </a:xfrm>
          <a:prstGeom prst="rect">
            <a:avLst/>
          </a:prstGeom>
          <a:noFill/>
        </p:spPr>
        <p:txBody>
          <a:bodyPr wrap="none" rtlCol="0">
            <a:spAutoFit/>
          </a:bodyPr>
          <a:lstStyle/>
          <a:p>
            <a:r>
              <a:rPr lang="en-US" altLang="ko-KR" sz="2400" dirty="0" smtClean="0">
                <a:solidFill>
                  <a:schemeClr val="bg1"/>
                </a:solidFill>
                <a:latin typeface="Candara" panose="020E0502030303020204" pitchFamily="34" charset="0"/>
              </a:rPr>
              <a:t>1.816 </a:t>
            </a:r>
            <a:r>
              <a:rPr lang="el-GR" altLang="ko-KR" sz="2400" dirty="0" smtClean="0">
                <a:solidFill>
                  <a:schemeClr val="bg1"/>
                </a:solidFill>
                <a:latin typeface="맑은 고딕" panose="020B0503020000020004" pitchFamily="50" charset="-127"/>
                <a:ea typeface="맑은 고딕" panose="020B0503020000020004" pitchFamily="50" charset="-127"/>
              </a:rPr>
              <a:t>μ</a:t>
            </a:r>
            <a:r>
              <a:rPr lang="en-US" altLang="ko-KR" sz="2400" dirty="0" smtClean="0">
                <a:solidFill>
                  <a:schemeClr val="bg1"/>
                </a:solidFill>
                <a:latin typeface="맑은 고딕" panose="020B0503020000020004" pitchFamily="50" charset="-127"/>
                <a:ea typeface="맑은 고딕" panose="020B0503020000020004" pitchFamily="50" charset="-127"/>
              </a:rPr>
              <a:t>m</a:t>
            </a:r>
            <a:endParaRPr lang="ko-KR" altLang="en-US" sz="2400" dirty="0">
              <a:solidFill>
                <a:schemeClr val="bg1"/>
              </a:solidFill>
              <a:latin typeface="Candara" panose="020E0502030303020204" pitchFamily="34" charset="0"/>
            </a:endParaRPr>
          </a:p>
        </p:txBody>
      </p:sp>
      <p:sp>
        <p:nvSpPr>
          <p:cNvPr id="8" name="모서리가 둥근 직사각형 7"/>
          <p:cNvSpPr/>
          <p:nvPr/>
        </p:nvSpPr>
        <p:spPr>
          <a:xfrm>
            <a:off x="5840896" y="4683810"/>
            <a:ext cx="4229100" cy="2667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CH4</a:t>
            </a:r>
            <a:endParaRPr lang="ko-KR" altLang="en-US" dirty="0"/>
          </a:p>
        </p:txBody>
      </p:sp>
      <p:sp>
        <p:nvSpPr>
          <p:cNvPr id="9" name="모서리가 둥근 직사각형 8"/>
          <p:cNvSpPr/>
          <p:nvPr/>
        </p:nvSpPr>
        <p:spPr>
          <a:xfrm>
            <a:off x="8799996" y="5052245"/>
            <a:ext cx="1244600" cy="2667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err="1" smtClean="0">
                <a:solidFill>
                  <a:schemeClr val="tx1"/>
                </a:solidFill>
              </a:rPr>
              <a:t>HCl</a:t>
            </a:r>
            <a:endParaRPr lang="ko-KR" altLang="en-US" dirty="0">
              <a:solidFill>
                <a:schemeClr val="tx1"/>
              </a:solidFill>
            </a:endParaRPr>
          </a:p>
        </p:txBody>
      </p:sp>
      <p:sp>
        <p:nvSpPr>
          <p:cNvPr id="10" name="모서리가 둥근 직사각형 9"/>
          <p:cNvSpPr/>
          <p:nvPr/>
        </p:nvSpPr>
        <p:spPr>
          <a:xfrm>
            <a:off x="8799996" y="5373343"/>
            <a:ext cx="1244600" cy="266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H2O</a:t>
            </a:r>
            <a:endParaRPr lang="ko-KR" altLang="en-US" dirty="0">
              <a:solidFill>
                <a:schemeClr val="tx1"/>
              </a:solidFill>
            </a:endParaRPr>
          </a:p>
        </p:txBody>
      </p:sp>
      <p:sp>
        <p:nvSpPr>
          <p:cNvPr id="11" name="모서리가 둥근 직사각형 10"/>
          <p:cNvSpPr/>
          <p:nvPr/>
        </p:nvSpPr>
        <p:spPr>
          <a:xfrm>
            <a:off x="8190396" y="5701602"/>
            <a:ext cx="889000" cy="2667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C2H2</a:t>
            </a:r>
            <a:endParaRPr lang="ko-KR" altLang="en-US" dirty="0"/>
          </a:p>
        </p:txBody>
      </p:sp>
      <p:sp>
        <p:nvSpPr>
          <p:cNvPr id="12" name="모서리가 둥근 직사각형 11"/>
          <p:cNvSpPr/>
          <p:nvPr/>
        </p:nvSpPr>
        <p:spPr>
          <a:xfrm>
            <a:off x="7301396" y="5056643"/>
            <a:ext cx="889000" cy="2667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N2O</a:t>
            </a:r>
            <a:endParaRPr lang="ko-KR" altLang="en-US" dirty="0"/>
          </a:p>
        </p:txBody>
      </p:sp>
      <p:sp>
        <p:nvSpPr>
          <p:cNvPr id="13" name="모서리가 둥근 직사각형 12"/>
          <p:cNvSpPr/>
          <p:nvPr/>
        </p:nvSpPr>
        <p:spPr>
          <a:xfrm>
            <a:off x="2963242" y="5377770"/>
            <a:ext cx="3225800" cy="2667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H2S</a:t>
            </a:r>
            <a:endParaRPr lang="ko-KR" altLang="en-US" dirty="0"/>
          </a:p>
        </p:txBody>
      </p:sp>
      <p:sp>
        <p:nvSpPr>
          <p:cNvPr id="14" name="모서리가 둥근 직사각형 13"/>
          <p:cNvSpPr/>
          <p:nvPr/>
        </p:nvSpPr>
        <p:spPr>
          <a:xfrm>
            <a:off x="1535596" y="5701602"/>
            <a:ext cx="1905000" cy="2667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C2H2</a:t>
            </a:r>
            <a:endParaRPr lang="ko-KR" altLang="en-US" dirty="0"/>
          </a:p>
        </p:txBody>
      </p:sp>
      <p:sp>
        <p:nvSpPr>
          <p:cNvPr id="15" name="모서리가 둥근 직사각형 14"/>
          <p:cNvSpPr/>
          <p:nvPr/>
        </p:nvSpPr>
        <p:spPr>
          <a:xfrm>
            <a:off x="3916846" y="5052245"/>
            <a:ext cx="1841500" cy="26670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CO2</a:t>
            </a:r>
            <a:endParaRPr lang="ko-KR" altLang="en-US" dirty="0"/>
          </a:p>
        </p:txBody>
      </p:sp>
      <p:sp>
        <p:nvSpPr>
          <p:cNvPr id="16" name="모서리가 둥근 직사각형 15"/>
          <p:cNvSpPr/>
          <p:nvPr/>
        </p:nvSpPr>
        <p:spPr>
          <a:xfrm>
            <a:off x="4869346" y="4698320"/>
            <a:ext cx="889000" cy="2667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CO</a:t>
            </a:r>
            <a:endParaRPr lang="ko-KR" altLang="en-US" dirty="0"/>
          </a:p>
        </p:txBody>
      </p:sp>
      <p:sp>
        <p:nvSpPr>
          <p:cNvPr id="17" name="모서리가 둥근 직사각형 16"/>
          <p:cNvSpPr/>
          <p:nvPr/>
        </p:nvSpPr>
        <p:spPr>
          <a:xfrm>
            <a:off x="1535596" y="4698320"/>
            <a:ext cx="3251200" cy="2667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NH3</a:t>
            </a:r>
            <a:endParaRPr lang="ko-KR" altLang="en-US" dirty="0"/>
          </a:p>
        </p:txBody>
      </p:sp>
      <p:sp>
        <p:nvSpPr>
          <p:cNvPr id="18" name="모서리가 둥근 직사각형 17"/>
          <p:cNvSpPr/>
          <p:nvPr/>
        </p:nvSpPr>
        <p:spPr>
          <a:xfrm>
            <a:off x="2437296" y="6057220"/>
            <a:ext cx="2349500" cy="266700"/>
          </a:xfrm>
          <a:prstGeom prst="roundRect">
            <a:avLst/>
          </a:prstGeom>
          <a:solidFill>
            <a:srgbClr val="AE3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HI</a:t>
            </a:r>
            <a:endParaRPr lang="ko-KR" altLang="en-US" dirty="0"/>
          </a:p>
        </p:txBody>
      </p:sp>
      <p:sp>
        <p:nvSpPr>
          <p:cNvPr id="19" name="모서리가 둥근 직사각형 18"/>
          <p:cNvSpPr/>
          <p:nvPr/>
        </p:nvSpPr>
        <p:spPr>
          <a:xfrm>
            <a:off x="1535596" y="5052245"/>
            <a:ext cx="1460500" cy="2667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OH</a:t>
            </a:r>
            <a:endParaRPr lang="ko-KR" altLang="en-US" dirty="0"/>
          </a:p>
        </p:txBody>
      </p:sp>
    </p:spTree>
    <p:extLst>
      <p:ext uri="{BB962C8B-B14F-4D97-AF65-F5344CB8AC3E}">
        <p14:creationId xmlns:p14="http://schemas.microsoft.com/office/powerpoint/2010/main" val="1647616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875846"/>
          </a:xfrm>
        </p:spPr>
        <p:txBody>
          <a:bodyPr/>
          <a:lstStyle/>
          <a:p>
            <a:r>
              <a:rPr lang="en-US" altLang="ko-KR" dirty="0" smtClean="0">
                <a:solidFill>
                  <a:schemeClr val="bg1"/>
                </a:solidFill>
                <a:latin typeface="Myriad Pro Light" panose="020B0603030403020204" pitchFamily="34" charset="0"/>
              </a:rPr>
              <a:t>Analysis</a:t>
            </a:r>
            <a:endParaRPr lang="ko-KR" altLang="en-US" dirty="0">
              <a:solidFill>
                <a:schemeClr val="bg1"/>
              </a:solidFill>
              <a:latin typeface="Myriad Pro Light" panose="020B0603030403020204" pitchFamily="34" charset="0"/>
            </a:endParaRPr>
          </a:p>
        </p:txBody>
      </p:sp>
      <mc:AlternateContent xmlns:mc="http://schemas.openxmlformats.org/markup-compatibility/2006" xmlns:a14="http://schemas.microsoft.com/office/drawing/2010/main">
        <mc:Choice Requires="a14">
          <p:sp>
            <p:nvSpPr>
              <p:cNvPr id="4" name="TextBox 3"/>
              <p:cNvSpPr txBox="1"/>
              <p:nvPr/>
            </p:nvSpPr>
            <p:spPr>
              <a:xfrm>
                <a:off x="2336800" y="2808424"/>
                <a:ext cx="7556749" cy="13820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ko-KR" sz="4400" i="1" smtClean="0">
                              <a:solidFill>
                                <a:schemeClr val="bg1"/>
                              </a:solidFill>
                              <a:latin typeface="Cambria Math" panose="02040503050406030204" pitchFamily="18" charset="0"/>
                            </a:rPr>
                          </m:ctrlPr>
                        </m:sSubPr>
                        <m:e>
                          <m:r>
                            <a:rPr lang="en-US" altLang="ko-KR" sz="4400" b="0" i="1" smtClean="0">
                              <a:solidFill>
                                <a:schemeClr val="bg1"/>
                              </a:solidFill>
                              <a:latin typeface="Cambria Math" panose="02040503050406030204" pitchFamily="18" charset="0"/>
                            </a:rPr>
                            <m:t>(</m:t>
                          </m:r>
                          <m:f>
                            <m:fPr>
                              <m:ctrlPr>
                                <a:rPr lang="en-US" altLang="ko-KR" sz="4400" b="0" i="1" smtClean="0">
                                  <a:solidFill>
                                    <a:schemeClr val="bg1"/>
                                  </a:solidFill>
                                  <a:latin typeface="Cambria Math" panose="02040503050406030204" pitchFamily="18" charset="0"/>
                                </a:rPr>
                              </m:ctrlPr>
                            </m:fPr>
                            <m:num>
                              <m:sSub>
                                <m:sSubPr>
                                  <m:ctrlPr>
                                    <a:rPr lang="en-US" altLang="ko-KR" sz="4400" b="0" i="1" smtClean="0">
                                      <a:solidFill>
                                        <a:schemeClr val="bg1"/>
                                      </a:solidFill>
                                      <a:latin typeface="Cambria Math" panose="02040503050406030204" pitchFamily="18" charset="0"/>
                                    </a:rPr>
                                  </m:ctrlPr>
                                </m:sSubPr>
                                <m:e>
                                  <m:r>
                                    <a:rPr lang="en-US" altLang="ko-KR" sz="4400" b="0" i="1" smtClean="0">
                                      <a:solidFill>
                                        <a:schemeClr val="bg1"/>
                                      </a:solidFill>
                                      <a:latin typeface="Cambria Math" panose="02040503050406030204" pitchFamily="18" charset="0"/>
                                    </a:rPr>
                                    <m:t>𝐹</m:t>
                                  </m:r>
                                </m:e>
                                <m:sub>
                                  <m:r>
                                    <a:rPr lang="en-US" altLang="ko-KR" sz="4400" b="0" i="1" smtClean="0">
                                      <a:solidFill>
                                        <a:schemeClr val="bg1"/>
                                      </a:solidFill>
                                      <a:latin typeface="Cambria Math" panose="02040503050406030204" pitchFamily="18" charset="0"/>
                                    </a:rPr>
                                    <m:t>𝑖𝑛</m:t>
                                  </m:r>
                                </m:sub>
                              </m:sSub>
                            </m:num>
                            <m:den>
                              <m:sSub>
                                <m:sSubPr>
                                  <m:ctrlPr>
                                    <a:rPr lang="en-US" altLang="ko-KR" sz="4400" b="0" i="1" smtClean="0">
                                      <a:solidFill>
                                        <a:schemeClr val="bg1"/>
                                      </a:solidFill>
                                      <a:latin typeface="Cambria Math" panose="02040503050406030204" pitchFamily="18" charset="0"/>
                                    </a:rPr>
                                  </m:ctrlPr>
                                </m:sSubPr>
                                <m:e>
                                  <m:r>
                                    <a:rPr lang="en-US" altLang="ko-KR" sz="4400" b="0" i="1" smtClean="0">
                                      <a:solidFill>
                                        <a:schemeClr val="bg1"/>
                                      </a:solidFill>
                                      <a:latin typeface="Cambria Math" panose="02040503050406030204" pitchFamily="18" charset="0"/>
                                    </a:rPr>
                                    <m:t>𝐹</m:t>
                                  </m:r>
                                </m:e>
                                <m:sub>
                                  <m:r>
                                    <a:rPr lang="en-US" altLang="ko-KR" sz="4400" b="0" i="1" smtClean="0">
                                      <a:solidFill>
                                        <a:schemeClr val="bg1"/>
                                      </a:solidFill>
                                      <a:latin typeface="Cambria Math" panose="02040503050406030204" pitchFamily="18" charset="0"/>
                                    </a:rPr>
                                    <m:t>𝑜𝑢𝑡</m:t>
                                  </m:r>
                                </m:sub>
                              </m:sSub>
                            </m:den>
                          </m:f>
                          <m:r>
                            <a:rPr lang="en-US" altLang="ko-KR" sz="4400" b="0" i="1" smtClean="0">
                              <a:solidFill>
                                <a:schemeClr val="bg1"/>
                              </a:solidFill>
                              <a:latin typeface="Cambria Math" panose="02040503050406030204" pitchFamily="18" charset="0"/>
                            </a:rPr>
                            <m:t>)</m:t>
                          </m:r>
                        </m:e>
                        <m:sub>
                          <m:r>
                            <a:rPr lang="en-US" altLang="ko-KR" sz="4400" b="0" i="1" smtClean="0">
                              <a:solidFill>
                                <a:schemeClr val="bg1"/>
                              </a:solidFill>
                              <a:latin typeface="Cambria Math" panose="02040503050406030204" pitchFamily="18" charset="0"/>
                            </a:rPr>
                            <m:t>𝐶𝑜𝑛𝑡𝑖𝑛𝑢𝑢𝑚</m:t>
                          </m:r>
                        </m:sub>
                      </m:sSub>
                      <m:r>
                        <a:rPr lang="en-US" altLang="ko-KR" sz="4400" b="0" i="1" smtClean="0">
                          <a:solidFill>
                            <a:schemeClr val="bg1"/>
                          </a:solidFill>
                          <a:latin typeface="Cambria Math" panose="02040503050406030204" pitchFamily="18" charset="0"/>
                        </a:rPr>
                        <m:t>   &gt;  </m:t>
                      </m:r>
                      <m:sSub>
                        <m:sSubPr>
                          <m:ctrlPr>
                            <a:rPr lang="en-US" altLang="ko-KR" sz="4400" b="0" i="1" smtClean="0">
                              <a:solidFill>
                                <a:schemeClr val="bg1"/>
                              </a:solidFill>
                              <a:latin typeface="Cambria Math" panose="02040503050406030204" pitchFamily="18" charset="0"/>
                            </a:rPr>
                          </m:ctrlPr>
                        </m:sSubPr>
                        <m:e>
                          <m:r>
                            <a:rPr lang="en-US" altLang="ko-KR" sz="4400" b="0" i="1" smtClean="0">
                              <a:solidFill>
                                <a:schemeClr val="bg1"/>
                              </a:solidFill>
                              <a:latin typeface="Cambria Math" panose="02040503050406030204" pitchFamily="18" charset="0"/>
                            </a:rPr>
                            <m:t>(</m:t>
                          </m:r>
                          <m:f>
                            <m:fPr>
                              <m:ctrlPr>
                                <a:rPr lang="en-US" altLang="ko-KR" sz="4400" b="0" i="1" smtClean="0">
                                  <a:solidFill>
                                    <a:schemeClr val="bg1"/>
                                  </a:solidFill>
                                  <a:latin typeface="Cambria Math" panose="02040503050406030204" pitchFamily="18" charset="0"/>
                                </a:rPr>
                              </m:ctrlPr>
                            </m:fPr>
                            <m:num>
                              <m:sSub>
                                <m:sSubPr>
                                  <m:ctrlPr>
                                    <a:rPr lang="en-US" altLang="ko-KR" sz="4400" b="0" i="1" smtClean="0">
                                      <a:solidFill>
                                        <a:schemeClr val="bg1"/>
                                      </a:solidFill>
                                      <a:latin typeface="Cambria Math" panose="02040503050406030204" pitchFamily="18" charset="0"/>
                                    </a:rPr>
                                  </m:ctrlPr>
                                </m:sSubPr>
                                <m:e>
                                  <m:r>
                                    <a:rPr lang="en-US" altLang="ko-KR" sz="4400" b="0" i="1" smtClean="0">
                                      <a:solidFill>
                                        <a:schemeClr val="bg1"/>
                                      </a:solidFill>
                                      <a:latin typeface="Cambria Math" panose="02040503050406030204" pitchFamily="18" charset="0"/>
                                    </a:rPr>
                                    <m:t>𝐹</m:t>
                                  </m:r>
                                </m:e>
                                <m:sub>
                                  <m:r>
                                    <a:rPr lang="en-US" altLang="ko-KR" sz="4400" b="0" i="1" smtClean="0">
                                      <a:solidFill>
                                        <a:schemeClr val="bg1"/>
                                      </a:solidFill>
                                      <a:latin typeface="Cambria Math" panose="02040503050406030204" pitchFamily="18" charset="0"/>
                                    </a:rPr>
                                    <m:t>𝑖𝑛</m:t>
                                  </m:r>
                                </m:sub>
                              </m:sSub>
                            </m:num>
                            <m:den>
                              <m:sSub>
                                <m:sSubPr>
                                  <m:ctrlPr>
                                    <a:rPr lang="en-US" altLang="ko-KR" sz="4400" b="0" i="1" smtClean="0">
                                      <a:solidFill>
                                        <a:schemeClr val="bg1"/>
                                      </a:solidFill>
                                      <a:latin typeface="Cambria Math" panose="02040503050406030204" pitchFamily="18" charset="0"/>
                                    </a:rPr>
                                  </m:ctrlPr>
                                </m:sSubPr>
                                <m:e>
                                  <m:r>
                                    <a:rPr lang="en-US" altLang="ko-KR" sz="4400" b="0" i="1" smtClean="0">
                                      <a:solidFill>
                                        <a:schemeClr val="bg1"/>
                                      </a:solidFill>
                                      <a:latin typeface="Cambria Math" panose="02040503050406030204" pitchFamily="18" charset="0"/>
                                    </a:rPr>
                                    <m:t>𝐹</m:t>
                                  </m:r>
                                </m:e>
                                <m:sub>
                                  <m:r>
                                    <a:rPr lang="en-US" altLang="ko-KR" sz="4400" b="0" i="1" smtClean="0">
                                      <a:solidFill>
                                        <a:schemeClr val="bg1"/>
                                      </a:solidFill>
                                      <a:latin typeface="Cambria Math" panose="02040503050406030204" pitchFamily="18" charset="0"/>
                                    </a:rPr>
                                    <m:t>𝑜𝑢𝑡</m:t>
                                  </m:r>
                                </m:sub>
                              </m:sSub>
                            </m:den>
                          </m:f>
                          <m:r>
                            <a:rPr lang="en-US" altLang="ko-KR" sz="4400" b="0" i="1" smtClean="0">
                              <a:solidFill>
                                <a:schemeClr val="bg1"/>
                              </a:solidFill>
                              <a:latin typeface="Cambria Math" panose="02040503050406030204" pitchFamily="18" charset="0"/>
                            </a:rPr>
                            <m:t>)</m:t>
                          </m:r>
                        </m:e>
                        <m:sub>
                          <m:r>
                            <a:rPr lang="en-US" altLang="ko-KR" sz="4400" b="0" i="1" smtClean="0">
                              <a:solidFill>
                                <a:schemeClr val="bg1"/>
                              </a:solidFill>
                              <a:latin typeface="Cambria Math" panose="02040503050406030204" pitchFamily="18" charset="0"/>
                            </a:rPr>
                            <m:t>𝐿𝑖𝑛𝑒</m:t>
                          </m:r>
                        </m:sub>
                      </m:sSub>
                    </m:oMath>
                  </m:oMathPara>
                </a14:m>
                <a:endParaRPr lang="ko-KR" altLang="en-US" sz="4800" dirty="0">
                  <a:solidFill>
                    <a:schemeClr val="bg1"/>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2336800" y="2808424"/>
                <a:ext cx="7556749" cy="1382045"/>
              </a:xfrm>
              <a:prstGeom prst="rect">
                <a:avLst/>
              </a:prstGeom>
              <a:blipFill rotWithShape="0">
                <a:blip r:embed="rId3"/>
                <a:stretch>
                  <a:fillRect/>
                </a:stretch>
              </a:blipFill>
            </p:spPr>
            <p:txBody>
              <a:bodyPr/>
              <a:lstStyle/>
              <a:p>
                <a:r>
                  <a:rPr lang="ko-KR" altLang="en-US">
                    <a:noFill/>
                  </a:rPr>
                  <a:t> </a:t>
                </a:r>
              </a:p>
            </p:txBody>
          </p:sp>
        </mc:Fallback>
      </mc:AlternateContent>
      <p:sp>
        <p:nvSpPr>
          <p:cNvPr id="5" name="사각형 설명선 4"/>
          <p:cNvSpPr/>
          <p:nvPr/>
        </p:nvSpPr>
        <p:spPr>
          <a:xfrm>
            <a:off x="762000" y="4815024"/>
            <a:ext cx="2679700" cy="647700"/>
          </a:xfrm>
          <a:prstGeom prst="wedgeRectCallout">
            <a:avLst>
              <a:gd name="adj1" fmla="val 34617"/>
              <a:gd name="adj2" fmla="val -102206"/>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smtClean="0">
                <a:solidFill>
                  <a:schemeClr val="bg1"/>
                </a:solidFill>
                <a:latin typeface="Candara" panose="020E0502030303020204" pitchFamily="34" charset="0"/>
              </a:rPr>
              <a:t>stellar</a:t>
            </a:r>
            <a:endParaRPr lang="ko-KR" altLang="en-US" sz="2000" dirty="0">
              <a:solidFill>
                <a:schemeClr val="bg1"/>
              </a:solidFill>
              <a:latin typeface="Candara" panose="020E0502030303020204" pitchFamily="34" charset="0"/>
            </a:endParaRPr>
          </a:p>
        </p:txBody>
      </p:sp>
      <p:sp>
        <p:nvSpPr>
          <p:cNvPr id="6" name="사각형 설명선 5"/>
          <p:cNvSpPr/>
          <p:nvPr/>
        </p:nvSpPr>
        <p:spPr>
          <a:xfrm>
            <a:off x="762000" y="1536169"/>
            <a:ext cx="2679700" cy="647700"/>
          </a:xfrm>
          <a:prstGeom prst="wedgeRectCallout">
            <a:avLst>
              <a:gd name="adj1" fmla="val 31773"/>
              <a:gd name="adj2" fmla="val 123284"/>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smtClean="0">
                <a:solidFill>
                  <a:schemeClr val="bg1"/>
                </a:solidFill>
                <a:latin typeface="Candara" panose="020E0502030303020204" pitchFamily="34" charset="0"/>
              </a:rPr>
              <a:t>Stellar - planet</a:t>
            </a:r>
            <a:endParaRPr lang="ko-KR" altLang="en-US" sz="2000" dirty="0">
              <a:solidFill>
                <a:schemeClr val="bg1"/>
              </a:solidFill>
              <a:latin typeface="Candara" panose="020E0502030303020204" pitchFamily="34" charset="0"/>
            </a:endParaRPr>
          </a:p>
        </p:txBody>
      </p:sp>
      <p:sp>
        <p:nvSpPr>
          <p:cNvPr id="7" name="사각형 설명선 6"/>
          <p:cNvSpPr/>
          <p:nvPr/>
        </p:nvSpPr>
        <p:spPr>
          <a:xfrm>
            <a:off x="7607300" y="4815024"/>
            <a:ext cx="2679700" cy="647700"/>
          </a:xfrm>
          <a:prstGeom prst="wedgeRectCallout">
            <a:avLst>
              <a:gd name="adj1" fmla="val -24625"/>
              <a:gd name="adj2" fmla="val -127696"/>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smtClean="0">
                <a:solidFill>
                  <a:schemeClr val="bg1"/>
                </a:solidFill>
                <a:latin typeface="Candara" panose="020E0502030303020204" pitchFamily="34" charset="0"/>
              </a:rPr>
              <a:t>stellar</a:t>
            </a:r>
            <a:endParaRPr lang="ko-KR" altLang="en-US" sz="2000" dirty="0">
              <a:solidFill>
                <a:schemeClr val="bg1"/>
              </a:solidFill>
              <a:latin typeface="Candara" panose="020E0502030303020204" pitchFamily="34" charset="0"/>
            </a:endParaRPr>
          </a:p>
        </p:txBody>
      </p:sp>
      <p:sp>
        <p:nvSpPr>
          <p:cNvPr id="8" name="사각형 설명선 7"/>
          <p:cNvSpPr/>
          <p:nvPr/>
        </p:nvSpPr>
        <p:spPr>
          <a:xfrm>
            <a:off x="7607300" y="1536169"/>
            <a:ext cx="2679700" cy="647700"/>
          </a:xfrm>
          <a:prstGeom prst="wedgeRectCallout">
            <a:avLst>
              <a:gd name="adj1" fmla="val -33156"/>
              <a:gd name="adj2" fmla="val 135049"/>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smtClean="0">
                <a:solidFill>
                  <a:schemeClr val="bg1"/>
                </a:solidFill>
                <a:latin typeface="Candara" panose="020E0502030303020204" pitchFamily="34" charset="0"/>
              </a:rPr>
              <a:t>Stellar – planet - atmosphere</a:t>
            </a:r>
            <a:endParaRPr lang="ko-KR" altLang="en-US" sz="16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550805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875846"/>
          </a:xfrm>
        </p:spPr>
        <p:txBody>
          <a:bodyPr/>
          <a:lstStyle/>
          <a:p>
            <a:r>
              <a:rPr lang="en-US" altLang="ko-KR" dirty="0" smtClean="0">
                <a:solidFill>
                  <a:schemeClr val="bg1"/>
                </a:solidFill>
                <a:latin typeface="Myriad Pro Light" panose="020B0603030403020204" pitchFamily="34" charset="0"/>
              </a:rPr>
              <a:t>Analysis</a:t>
            </a:r>
            <a:endParaRPr lang="ko-KR" altLang="en-US" dirty="0">
              <a:solidFill>
                <a:schemeClr val="bg1"/>
              </a:solidFill>
              <a:latin typeface="Myriad Pro Light" panose="020B0603030403020204" pitchFamily="34" charset="0"/>
            </a:endParaRPr>
          </a:p>
        </p:txBody>
      </p:sp>
      <p:grpSp>
        <p:nvGrpSpPr>
          <p:cNvPr id="5" name="그룹 4"/>
          <p:cNvGrpSpPr/>
          <p:nvPr/>
        </p:nvGrpSpPr>
        <p:grpSpPr>
          <a:xfrm>
            <a:off x="5509510" y="1240972"/>
            <a:ext cx="2792896" cy="2658837"/>
            <a:chOff x="715618" y="1411358"/>
            <a:chExt cx="2792896" cy="3419060"/>
          </a:xfrm>
        </p:grpSpPr>
        <p:sp>
          <p:nvSpPr>
            <p:cNvPr id="3" name="모서리가 둥근 직사각형 2"/>
            <p:cNvSpPr/>
            <p:nvPr/>
          </p:nvSpPr>
          <p:spPr>
            <a:xfrm>
              <a:off x="715618" y="1411358"/>
              <a:ext cx="2792896" cy="341906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dirty="0">
                <a:latin typeface="Arial Unicode MS" panose="020B0604020202020204" pitchFamily="50" charset="-127"/>
                <a:ea typeface="Arial Unicode MS" panose="020B0604020202020204" pitchFamily="50" charset="-127"/>
                <a:cs typeface="Arial Unicode MS" panose="020B0604020202020204" pitchFamily="50" charset="-127"/>
              </a:endParaRPr>
            </a:p>
            <a:p>
              <a:pPr marL="285750" indent="-285750">
                <a:buFont typeface="Arial" panose="020B0604020202020204" pitchFamily="34" charset="0"/>
                <a:buChar char="•"/>
              </a:pPr>
              <a:r>
                <a:rPr lang="en-US" altLang="ko-KR" dirty="0" smtClean="0">
                  <a:latin typeface="Arial Unicode MS" panose="020B0604020202020204" pitchFamily="50" charset="-127"/>
                  <a:ea typeface="Arial Unicode MS" panose="020B0604020202020204" pitchFamily="50" charset="-127"/>
                  <a:cs typeface="Arial Unicode MS" panose="020B0604020202020204" pitchFamily="50" charset="-127"/>
                </a:rPr>
                <a:t>&lt; 0.01 nm from the molecular lines</a:t>
              </a:r>
            </a:p>
            <a:p>
              <a:pPr marL="285750" indent="-285750">
                <a:buFont typeface="Arial" panose="020B0604020202020204" pitchFamily="34" charset="0"/>
                <a:buChar char="•"/>
              </a:pPr>
              <a:endParaRPr lang="en-US" altLang="ko-KR" dirty="0" smtClean="0">
                <a:latin typeface="Arial Unicode MS" panose="020B0604020202020204" pitchFamily="50" charset="-127"/>
                <a:ea typeface="Arial Unicode MS" panose="020B0604020202020204" pitchFamily="50" charset="-127"/>
                <a:cs typeface="Arial Unicode MS" panose="020B0604020202020204" pitchFamily="50" charset="-127"/>
              </a:endParaRPr>
            </a:p>
            <a:p>
              <a:pPr marL="285750" indent="-285750">
                <a:buFont typeface="Arial" panose="020B0604020202020204" pitchFamily="34" charset="0"/>
                <a:buChar char="•"/>
              </a:pPr>
              <a:r>
                <a:rPr lang="en-US" altLang="ko-KR" dirty="0" smtClean="0">
                  <a:latin typeface="Arial Unicode MS" panose="020B0604020202020204" pitchFamily="50" charset="-127"/>
                  <a:ea typeface="Arial Unicode MS" panose="020B0604020202020204" pitchFamily="50" charset="-127"/>
                  <a:cs typeface="Arial Unicode MS" panose="020B0604020202020204" pitchFamily="50" charset="-127"/>
                </a:rPr>
                <a:t>Away from telluric &amp; other contamination.</a:t>
              </a:r>
              <a:endParaRPr lang="ko-KR" altLang="en-US" dirty="0">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7" name="TextBox 6"/>
            <p:cNvSpPr txBox="1"/>
            <p:nvPr/>
          </p:nvSpPr>
          <p:spPr>
            <a:xfrm>
              <a:off x="838200" y="1759227"/>
              <a:ext cx="2093843" cy="369332"/>
            </a:xfrm>
            <a:prstGeom prst="rect">
              <a:avLst/>
            </a:prstGeom>
            <a:noFill/>
          </p:spPr>
          <p:txBody>
            <a:bodyPr wrap="square" rtlCol="0">
              <a:spAutoFit/>
            </a:bodyPr>
            <a:lstStyle/>
            <a:p>
              <a:r>
                <a:rPr lang="en-US" altLang="ko-KR" dirty="0" smtClean="0">
                  <a:solidFill>
                    <a:schemeClr val="bg1"/>
                  </a:solidFill>
                  <a:latin typeface="Arial Unicode MS" panose="020B0604020202020204" pitchFamily="50" charset="-127"/>
                  <a:ea typeface="Arial Unicode MS" panose="020B0604020202020204" pitchFamily="50" charset="-127"/>
                  <a:cs typeface="Arial Unicode MS" panose="020B0604020202020204" pitchFamily="50" charset="-127"/>
                </a:rPr>
                <a:t>Pixels of the lines</a:t>
              </a:r>
              <a:endParaRPr lang="ko-KR" altLang="en-US" dirty="0">
                <a:solidFill>
                  <a:schemeClr val="bg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grpSp>
      <p:grpSp>
        <p:nvGrpSpPr>
          <p:cNvPr id="4" name="그룹 3"/>
          <p:cNvGrpSpPr/>
          <p:nvPr/>
        </p:nvGrpSpPr>
        <p:grpSpPr>
          <a:xfrm>
            <a:off x="8707325" y="1240970"/>
            <a:ext cx="2792896" cy="2658839"/>
            <a:chOff x="4068418" y="1411357"/>
            <a:chExt cx="2792896" cy="3419062"/>
          </a:xfrm>
        </p:grpSpPr>
        <p:sp>
          <p:nvSpPr>
            <p:cNvPr id="6" name="모서리가 둥근 직사각형 5"/>
            <p:cNvSpPr/>
            <p:nvPr/>
          </p:nvSpPr>
          <p:spPr>
            <a:xfrm>
              <a:off x="4068418" y="1411357"/>
              <a:ext cx="2792896" cy="3419062"/>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dirty="0">
                <a:latin typeface="Arial Unicode MS" panose="020B0604020202020204" pitchFamily="50" charset="-127"/>
                <a:ea typeface="Arial Unicode MS" panose="020B0604020202020204" pitchFamily="50" charset="-127"/>
                <a:cs typeface="Arial Unicode MS" panose="020B0604020202020204" pitchFamily="50" charset="-127"/>
              </a:endParaRPr>
            </a:p>
            <a:p>
              <a:pPr marL="285750" indent="-285750">
                <a:buFont typeface="Arial" panose="020B0604020202020204" pitchFamily="34" charset="0"/>
                <a:buChar char="•"/>
              </a:pPr>
              <a:r>
                <a:rPr lang="en-US" altLang="ko-KR" dirty="0" smtClean="0">
                  <a:latin typeface="Arial Unicode MS" panose="020B0604020202020204" pitchFamily="50" charset="-127"/>
                  <a:ea typeface="Arial Unicode MS" panose="020B0604020202020204" pitchFamily="50" charset="-127"/>
                  <a:cs typeface="Arial Unicode MS" panose="020B0604020202020204" pitchFamily="50" charset="-127"/>
                </a:rPr>
                <a:t>&gt; 0.05 nm from the molecular lines</a:t>
              </a:r>
            </a:p>
            <a:p>
              <a:pPr marL="285750" indent="-285750">
                <a:buFont typeface="Arial" panose="020B0604020202020204" pitchFamily="34" charset="0"/>
                <a:buChar char="•"/>
              </a:pPr>
              <a:endParaRPr lang="en-US" altLang="ko-KR" dirty="0" smtClean="0">
                <a:latin typeface="Arial Unicode MS" panose="020B0604020202020204" pitchFamily="50" charset="-127"/>
                <a:ea typeface="Arial Unicode MS" panose="020B0604020202020204" pitchFamily="50" charset="-127"/>
                <a:cs typeface="Arial Unicode MS" panose="020B0604020202020204" pitchFamily="50" charset="-127"/>
              </a:endParaRPr>
            </a:p>
            <a:p>
              <a:pPr marL="285750" indent="-285750">
                <a:buFont typeface="Arial" panose="020B0604020202020204" pitchFamily="34" charset="0"/>
                <a:buChar char="•"/>
              </a:pPr>
              <a:r>
                <a:rPr lang="en-US" altLang="ko-KR" dirty="0" smtClean="0">
                  <a:latin typeface="Arial Unicode MS" panose="020B0604020202020204" pitchFamily="50" charset="-127"/>
                  <a:ea typeface="Arial Unicode MS" panose="020B0604020202020204" pitchFamily="50" charset="-127"/>
                  <a:cs typeface="Arial Unicode MS" panose="020B0604020202020204" pitchFamily="50" charset="-127"/>
                </a:rPr>
                <a:t>Away from telluric &amp; other contamination.</a:t>
              </a:r>
              <a:endParaRPr lang="ko-KR" altLang="en-US" dirty="0">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8" name="TextBox 7"/>
            <p:cNvSpPr txBox="1"/>
            <p:nvPr/>
          </p:nvSpPr>
          <p:spPr>
            <a:xfrm>
              <a:off x="4169465" y="1759227"/>
              <a:ext cx="2590801" cy="369332"/>
            </a:xfrm>
            <a:prstGeom prst="rect">
              <a:avLst/>
            </a:prstGeom>
            <a:noFill/>
          </p:spPr>
          <p:txBody>
            <a:bodyPr wrap="square" rtlCol="0">
              <a:spAutoFit/>
            </a:bodyPr>
            <a:lstStyle/>
            <a:p>
              <a:r>
                <a:rPr lang="en-US" altLang="ko-KR" dirty="0" smtClean="0">
                  <a:solidFill>
                    <a:schemeClr val="bg1"/>
                  </a:solidFill>
                  <a:latin typeface="Arial Unicode MS" panose="020B0604020202020204" pitchFamily="50" charset="-127"/>
                  <a:ea typeface="Arial Unicode MS" panose="020B0604020202020204" pitchFamily="50" charset="-127"/>
                  <a:cs typeface="Arial Unicode MS" panose="020B0604020202020204" pitchFamily="50" charset="-127"/>
                </a:rPr>
                <a:t>Pixels of the continuum</a:t>
              </a:r>
              <a:endParaRPr lang="ko-KR" altLang="en-US" dirty="0">
                <a:solidFill>
                  <a:schemeClr val="bg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grpSp>
      <p:pic>
        <p:nvPicPr>
          <p:cNvPr id="9" name="그림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36" y="1262411"/>
            <a:ext cx="4191000" cy="5238750"/>
          </a:xfrm>
          <a:prstGeom prst="rect">
            <a:avLst/>
          </a:prstGeom>
        </p:spPr>
      </p:pic>
      <p:sp>
        <p:nvSpPr>
          <p:cNvPr id="11" name="모서리가 둥근 직사각형 10"/>
          <p:cNvSpPr/>
          <p:nvPr/>
        </p:nvSpPr>
        <p:spPr>
          <a:xfrm>
            <a:off x="6993391" y="3668361"/>
            <a:ext cx="3211552" cy="468351"/>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bg1"/>
                </a:solidFill>
                <a:latin typeface="Arial Unicode MS" panose="020B0604020202020204" pitchFamily="50" charset="-127"/>
                <a:ea typeface="Arial Unicode MS" panose="020B0604020202020204" pitchFamily="50" charset="-127"/>
                <a:cs typeface="Arial Unicode MS" panose="020B0604020202020204" pitchFamily="50" charset="-127"/>
              </a:rPr>
              <a:t>K-S Test</a:t>
            </a:r>
            <a:endParaRPr lang="ko-KR" altLang="en-US" dirty="0">
              <a:solidFill>
                <a:schemeClr val="bg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12" name="모서리가 둥근 직사각형 11"/>
          <p:cNvSpPr/>
          <p:nvPr/>
        </p:nvSpPr>
        <p:spPr>
          <a:xfrm>
            <a:off x="5710149" y="4775653"/>
            <a:ext cx="5954025" cy="55756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Probability that two groups are same</a:t>
            </a:r>
            <a:endParaRPr lang="ko-KR" altLang="en-US" dirty="0"/>
          </a:p>
        </p:txBody>
      </p:sp>
      <p:sp>
        <p:nvSpPr>
          <p:cNvPr id="13" name="모서리가 둥근 직사각형 12"/>
          <p:cNvSpPr/>
          <p:nvPr/>
        </p:nvSpPr>
        <p:spPr>
          <a:xfrm>
            <a:off x="5710150" y="5943600"/>
            <a:ext cx="5954025" cy="55756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Low Probability : </a:t>
            </a:r>
            <a:r>
              <a:rPr lang="en-US" altLang="ko-KR" sz="1600" dirty="0" smtClean="0"/>
              <a:t>Differences between lines &amp; Continuum</a:t>
            </a:r>
            <a:endParaRPr lang="ko-KR" altLang="en-US" sz="1600" dirty="0"/>
          </a:p>
        </p:txBody>
      </p:sp>
      <p:sp>
        <p:nvSpPr>
          <p:cNvPr id="14" name="아래쪽 화살표 13"/>
          <p:cNvSpPr/>
          <p:nvPr/>
        </p:nvSpPr>
        <p:spPr>
          <a:xfrm>
            <a:off x="8302406" y="4315522"/>
            <a:ext cx="384755" cy="289932"/>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아래쪽 화살표 14"/>
          <p:cNvSpPr/>
          <p:nvPr/>
        </p:nvSpPr>
        <p:spPr>
          <a:xfrm>
            <a:off x="8322570" y="5503413"/>
            <a:ext cx="384755" cy="289932"/>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25391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875846"/>
          </a:xfrm>
        </p:spPr>
        <p:txBody>
          <a:bodyPr/>
          <a:lstStyle/>
          <a:p>
            <a:r>
              <a:rPr lang="en-US" altLang="ko-KR" dirty="0" smtClean="0">
                <a:solidFill>
                  <a:schemeClr val="bg1"/>
                </a:solidFill>
                <a:latin typeface="Myriad Pro Light" panose="020B0603030403020204" pitchFamily="34" charset="0"/>
              </a:rPr>
              <a:t>Result</a:t>
            </a:r>
            <a:endParaRPr lang="ko-KR" altLang="en-US" dirty="0">
              <a:solidFill>
                <a:schemeClr val="bg1"/>
              </a:solidFill>
              <a:latin typeface="Myriad Pro Light" panose="020B0603030403020204" pitchFamily="34" charset="0"/>
            </a:endParaRPr>
          </a:p>
        </p:txBody>
      </p:sp>
      <p:sp>
        <p:nvSpPr>
          <p:cNvPr id="3" name="내용 개체 틀 2"/>
          <p:cNvSpPr>
            <a:spLocks noGrp="1"/>
          </p:cNvSpPr>
          <p:nvPr>
            <p:ph idx="1"/>
          </p:nvPr>
        </p:nvSpPr>
        <p:spPr>
          <a:xfrm>
            <a:off x="838200" y="1387929"/>
            <a:ext cx="10515600" cy="4789034"/>
          </a:xfrm>
        </p:spPr>
        <p:txBody>
          <a:bodyPr/>
          <a:lstStyle/>
          <a:p>
            <a:r>
              <a:rPr lang="en-US" altLang="ko-KR" dirty="0" smtClean="0">
                <a:solidFill>
                  <a:schemeClr val="bg1"/>
                </a:solidFill>
                <a:latin typeface="Times New Roman" panose="02020603050405020304" pitchFamily="18" charset="0"/>
                <a:cs typeface="Times New Roman" panose="02020603050405020304" pitchFamily="18" charset="0"/>
              </a:rPr>
              <a:t>K-S test with 11 molecular in the spectra of two target stars.</a:t>
            </a:r>
          </a:p>
          <a:p>
            <a:endParaRPr lang="en-US" altLang="ko-KR" dirty="0" smtClean="0">
              <a:solidFill>
                <a:schemeClr val="bg1"/>
              </a:solidFill>
              <a:latin typeface="Times New Roman" panose="02020603050405020304" pitchFamily="18" charset="0"/>
              <a:cs typeface="Times New Roman" panose="02020603050405020304" pitchFamily="18" charset="0"/>
            </a:endParaRPr>
          </a:p>
          <a:p>
            <a:r>
              <a:rPr lang="en-US" altLang="ko-KR" dirty="0" smtClean="0">
                <a:solidFill>
                  <a:schemeClr val="bg1"/>
                </a:solidFill>
                <a:latin typeface="Times New Roman" panose="02020603050405020304" pitchFamily="18" charset="0"/>
                <a:cs typeface="Times New Roman" panose="02020603050405020304" pitchFamily="18" charset="0"/>
              </a:rPr>
              <a:t>Expected Result</a:t>
            </a:r>
          </a:p>
          <a:p>
            <a:pPr lvl="1"/>
            <a:r>
              <a:rPr lang="en-US" altLang="ko-KR" dirty="0" smtClean="0">
                <a:solidFill>
                  <a:schemeClr val="bg1"/>
                </a:solidFill>
                <a:latin typeface="Times New Roman" panose="02020603050405020304" pitchFamily="18" charset="0"/>
                <a:cs typeface="Times New Roman" panose="02020603050405020304" pitchFamily="18" charset="0"/>
              </a:rPr>
              <a:t>Tau Boo (non-Transit) : All of the probabilities are high .</a:t>
            </a:r>
          </a:p>
          <a:p>
            <a:pPr lvl="1"/>
            <a:r>
              <a:rPr lang="en-US" altLang="ko-KR" dirty="0" smtClean="0">
                <a:solidFill>
                  <a:schemeClr val="bg1"/>
                </a:solidFill>
                <a:latin typeface="Times New Roman" panose="02020603050405020304" pitchFamily="18" charset="0"/>
                <a:cs typeface="Times New Roman" panose="02020603050405020304" pitchFamily="18" charset="0"/>
              </a:rPr>
              <a:t>WASP-3 (Transit) : Some of the probabilities are low.</a:t>
            </a:r>
          </a:p>
          <a:p>
            <a:pPr lvl="1"/>
            <a:endParaRPr lang="en-US" altLang="ko-KR" dirty="0">
              <a:solidFill>
                <a:schemeClr val="bg1"/>
              </a:solidFill>
              <a:latin typeface="Times New Roman" panose="02020603050405020304" pitchFamily="18" charset="0"/>
              <a:cs typeface="Times New Roman" panose="02020603050405020304" pitchFamily="18" charset="0"/>
            </a:endParaRPr>
          </a:p>
          <a:p>
            <a:pPr lvl="1"/>
            <a:endParaRPr lang="en-US" altLang="ko-KR" dirty="0" smtClean="0">
              <a:solidFill>
                <a:schemeClr val="bg1"/>
              </a:solidFill>
              <a:latin typeface="Times New Roman" panose="02020603050405020304" pitchFamily="18" charset="0"/>
              <a:cs typeface="Times New Roman" panose="02020603050405020304" pitchFamily="18" charset="0"/>
            </a:endParaRPr>
          </a:p>
          <a:p>
            <a:r>
              <a:rPr lang="en-US" altLang="ko-KR" dirty="0" smtClean="0">
                <a:solidFill>
                  <a:schemeClr val="bg1"/>
                </a:solidFill>
                <a:latin typeface="Times New Roman" panose="02020603050405020304" pitchFamily="18" charset="0"/>
                <a:cs typeface="Times New Roman" panose="02020603050405020304" pitchFamily="18" charset="0"/>
              </a:rPr>
              <a:t>WASP-3</a:t>
            </a:r>
          </a:p>
          <a:p>
            <a:pPr lvl="1"/>
            <a:r>
              <a:rPr lang="en-US" altLang="ko-KR" dirty="0">
                <a:solidFill>
                  <a:schemeClr val="bg1"/>
                </a:solidFill>
                <a:latin typeface="Times New Roman" panose="02020603050405020304" pitchFamily="18" charset="0"/>
                <a:cs typeface="Times New Roman" panose="02020603050405020304" pitchFamily="18" charset="0"/>
              </a:rPr>
              <a:t>Couldn’t find any evidence of the atmosphere</a:t>
            </a:r>
          </a:p>
          <a:p>
            <a:pPr lvl="1"/>
            <a:endParaRPr lang="ko-KR" alt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010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875846"/>
          </a:xfrm>
        </p:spPr>
        <p:txBody>
          <a:bodyPr/>
          <a:lstStyle/>
          <a:p>
            <a:r>
              <a:rPr lang="en-US" altLang="ko-KR" dirty="0" smtClean="0">
                <a:solidFill>
                  <a:schemeClr val="bg1"/>
                </a:solidFill>
                <a:latin typeface="Myriad Pro Light" panose="020B0603030403020204" pitchFamily="34" charset="0"/>
              </a:rPr>
              <a:t>Result</a:t>
            </a:r>
            <a:endParaRPr lang="ko-KR" altLang="en-US" dirty="0">
              <a:solidFill>
                <a:schemeClr val="bg1"/>
              </a:solidFill>
              <a:latin typeface="Myriad Pro Light" panose="020B0603030403020204" pitchFamily="34" charset="0"/>
            </a:endParaRPr>
          </a:p>
        </p:txBody>
      </p:sp>
      <p:sp>
        <p:nvSpPr>
          <p:cNvPr id="3" name="내용 개체 틀 2"/>
          <p:cNvSpPr>
            <a:spLocks noGrp="1"/>
          </p:cNvSpPr>
          <p:nvPr>
            <p:ph idx="1"/>
          </p:nvPr>
        </p:nvSpPr>
        <p:spPr>
          <a:xfrm>
            <a:off x="838200" y="1387929"/>
            <a:ext cx="10515600" cy="4789034"/>
          </a:xfrm>
        </p:spPr>
        <p:txBody>
          <a:bodyPr/>
          <a:lstStyle/>
          <a:p>
            <a:r>
              <a:rPr lang="en-US" altLang="ko-KR" dirty="0" smtClean="0">
                <a:solidFill>
                  <a:schemeClr val="bg1"/>
                </a:solidFill>
                <a:latin typeface="Times New Roman" panose="02020603050405020304" pitchFamily="18" charset="0"/>
                <a:cs typeface="Times New Roman" panose="02020603050405020304" pitchFamily="18" charset="0"/>
              </a:rPr>
              <a:t>Tau Boo</a:t>
            </a:r>
          </a:p>
          <a:p>
            <a:pPr lvl="1"/>
            <a:r>
              <a:rPr lang="en-US" altLang="ko-KR" dirty="0" smtClean="0">
                <a:solidFill>
                  <a:schemeClr val="bg1"/>
                </a:solidFill>
                <a:latin typeface="Times New Roman" panose="02020603050405020304" pitchFamily="18" charset="0"/>
                <a:cs typeface="Times New Roman" panose="02020603050405020304" pitchFamily="18" charset="0"/>
              </a:rPr>
              <a:t>CH4, NH3, H2S shows the low probability. </a:t>
            </a:r>
          </a:p>
          <a:p>
            <a:pPr lvl="1"/>
            <a:endParaRPr lang="ko-KR" altLang="en-US" dirty="0">
              <a:solidFill>
                <a:schemeClr val="bg1"/>
              </a:solidFill>
              <a:latin typeface="Times New Roman" panose="02020603050405020304" pitchFamily="18" charset="0"/>
              <a:cs typeface="Times New Roman" panose="02020603050405020304" pitchFamily="18" charset="0"/>
            </a:endParaRPr>
          </a:p>
        </p:txBody>
      </p:sp>
      <p:pic>
        <p:nvPicPr>
          <p:cNvPr id="4" name="그림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2673625"/>
            <a:ext cx="3143250" cy="2828925"/>
          </a:xfrm>
          <a:prstGeom prst="rect">
            <a:avLst/>
          </a:prstGeom>
        </p:spPr>
      </p:pic>
      <p:pic>
        <p:nvPicPr>
          <p:cNvPr id="5" name="그림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4375" y="2673624"/>
            <a:ext cx="3143250" cy="2828925"/>
          </a:xfrm>
          <a:prstGeom prst="rect">
            <a:avLst/>
          </a:prstGeom>
        </p:spPr>
      </p:pic>
      <p:pic>
        <p:nvPicPr>
          <p:cNvPr id="6" name="그림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10550" y="2673623"/>
            <a:ext cx="3143250" cy="2828925"/>
          </a:xfrm>
          <a:prstGeom prst="rect">
            <a:avLst/>
          </a:prstGeom>
        </p:spPr>
      </p:pic>
      <mc:AlternateContent xmlns:mc="http://schemas.openxmlformats.org/markup-compatibility/2006" xmlns:a14="http://schemas.microsoft.com/office/drawing/2010/main">
        <mc:Choice Requires="a14">
          <p:sp>
            <p:nvSpPr>
              <p:cNvPr id="8" name="TextBox 7"/>
              <p:cNvSpPr txBox="1"/>
              <p:nvPr/>
            </p:nvSpPr>
            <p:spPr>
              <a:xfrm>
                <a:off x="1585291" y="5699718"/>
                <a:ext cx="1926361" cy="2800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b="0" i="1" smtClean="0">
                          <a:solidFill>
                            <a:schemeClr val="bg1"/>
                          </a:solidFill>
                          <a:latin typeface="Cambria Math" panose="02040503050406030204" pitchFamily="18" charset="0"/>
                        </a:rPr>
                        <m:t>𝑝</m:t>
                      </m:r>
                      <m:r>
                        <a:rPr lang="en-US" altLang="ko-KR" b="0" i="1" smtClean="0">
                          <a:solidFill>
                            <a:schemeClr val="bg1"/>
                          </a:solidFill>
                          <a:latin typeface="Cambria Math" panose="02040503050406030204" pitchFamily="18" charset="0"/>
                        </a:rPr>
                        <m:t>=2.5 ×</m:t>
                      </m:r>
                      <m:sSup>
                        <m:sSupPr>
                          <m:ctrlPr>
                            <a:rPr lang="en-US" altLang="ko-KR" b="0" i="1" smtClean="0">
                              <a:solidFill>
                                <a:schemeClr val="bg1"/>
                              </a:solidFill>
                              <a:latin typeface="Cambria Math" panose="02040503050406030204" pitchFamily="18" charset="0"/>
                              <a:ea typeface="Cambria Math" panose="02040503050406030204" pitchFamily="18" charset="0"/>
                            </a:rPr>
                          </m:ctrlPr>
                        </m:sSupPr>
                        <m:e>
                          <m:r>
                            <a:rPr lang="en-US" altLang="ko-KR" b="0" i="1" smtClean="0">
                              <a:solidFill>
                                <a:schemeClr val="bg1"/>
                              </a:solidFill>
                              <a:latin typeface="Cambria Math" panose="02040503050406030204" pitchFamily="18" charset="0"/>
                              <a:ea typeface="Cambria Math" panose="02040503050406030204" pitchFamily="18" charset="0"/>
                            </a:rPr>
                            <m:t>10</m:t>
                          </m:r>
                        </m:e>
                        <m:sup>
                          <m:r>
                            <a:rPr lang="en-US" altLang="ko-KR" b="0" i="1" smtClean="0">
                              <a:solidFill>
                                <a:schemeClr val="bg1"/>
                              </a:solidFill>
                              <a:latin typeface="Cambria Math" panose="02040503050406030204" pitchFamily="18" charset="0"/>
                              <a:ea typeface="Cambria Math" panose="02040503050406030204" pitchFamily="18" charset="0"/>
                            </a:rPr>
                            <m:t>−15</m:t>
                          </m:r>
                        </m:sup>
                      </m:sSup>
                      <m:r>
                        <a:rPr lang="en-US" altLang="ko-KR" b="0" i="1" smtClean="0">
                          <a:solidFill>
                            <a:schemeClr val="bg1"/>
                          </a:solidFill>
                          <a:latin typeface="Cambria Math" panose="02040503050406030204" pitchFamily="18" charset="0"/>
                          <a:ea typeface="Cambria Math" panose="02040503050406030204" pitchFamily="18" charset="0"/>
                        </a:rPr>
                        <m:t>%</m:t>
                      </m:r>
                    </m:oMath>
                  </m:oMathPara>
                </a14:m>
                <a:endParaRPr lang="ko-KR" alt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1585291" y="5699718"/>
                <a:ext cx="1926361" cy="280077"/>
              </a:xfrm>
              <a:prstGeom prst="rect">
                <a:avLst/>
              </a:prstGeom>
              <a:blipFill rotWithShape="0">
                <a:blip r:embed="rId6"/>
                <a:stretch>
                  <a:fillRect l="-1899" t="-2174" r="-2532" b="-28261"/>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132819" y="5699717"/>
                <a:ext cx="182857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b="0" i="1" smtClean="0">
                          <a:solidFill>
                            <a:schemeClr val="bg1"/>
                          </a:solidFill>
                          <a:latin typeface="Cambria Math" panose="02040503050406030204" pitchFamily="18" charset="0"/>
                        </a:rPr>
                        <m:t>𝑝</m:t>
                      </m:r>
                      <m:r>
                        <a:rPr lang="en-US" altLang="ko-KR" b="0" i="1" smtClean="0">
                          <a:solidFill>
                            <a:schemeClr val="bg1"/>
                          </a:solidFill>
                          <a:latin typeface="Cambria Math" panose="02040503050406030204" pitchFamily="18" charset="0"/>
                        </a:rPr>
                        <m:t>=4.3 ×</m:t>
                      </m:r>
                      <m:sSup>
                        <m:sSupPr>
                          <m:ctrlPr>
                            <a:rPr lang="en-US" altLang="ko-KR" b="0" i="1" smtClean="0">
                              <a:solidFill>
                                <a:schemeClr val="bg1"/>
                              </a:solidFill>
                              <a:latin typeface="Cambria Math" panose="02040503050406030204" pitchFamily="18" charset="0"/>
                              <a:ea typeface="Cambria Math" panose="02040503050406030204" pitchFamily="18" charset="0"/>
                            </a:rPr>
                          </m:ctrlPr>
                        </m:sSupPr>
                        <m:e>
                          <m:r>
                            <a:rPr lang="en-US" altLang="ko-KR" b="0" i="1" smtClean="0">
                              <a:solidFill>
                                <a:schemeClr val="bg1"/>
                              </a:solidFill>
                              <a:latin typeface="Cambria Math" panose="02040503050406030204" pitchFamily="18" charset="0"/>
                              <a:ea typeface="Cambria Math" panose="02040503050406030204" pitchFamily="18" charset="0"/>
                            </a:rPr>
                            <m:t>10</m:t>
                          </m:r>
                        </m:e>
                        <m:sup>
                          <m:r>
                            <a:rPr lang="en-US" altLang="ko-KR" b="0" i="1" smtClean="0">
                              <a:solidFill>
                                <a:schemeClr val="bg1"/>
                              </a:solidFill>
                              <a:latin typeface="Cambria Math" panose="02040503050406030204" pitchFamily="18" charset="0"/>
                              <a:ea typeface="Cambria Math" panose="02040503050406030204" pitchFamily="18" charset="0"/>
                            </a:rPr>
                            <m:t>−4</m:t>
                          </m:r>
                        </m:sup>
                      </m:sSup>
                      <m:r>
                        <a:rPr lang="en-US" altLang="ko-KR" b="0" i="1" smtClean="0">
                          <a:solidFill>
                            <a:schemeClr val="bg1"/>
                          </a:solidFill>
                          <a:latin typeface="Cambria Math" panose="02040503050406030204" pitchFamily="18" charset="0"/>
                          <a:ea typeface="Cambria Math" panose="02040503050406030204" pitchFamily="18" charset="0"/>
                        </a:rPr>
                        <m:t>%</m:t>
                      </m:r>
                    </m:oMath>
                  </m:oMathPara>
                </a14:m>
                <a:endParaRPr lang="ko-KR" alt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5132819" y="5699717"/>
                <a:ext cx="1828578" cy="276999"/>
              </a:xfrm>
              <a:prstGeom prst="rect">
                <a:avLst/>
              </a:prstGeom>
              <a:blipFill rotWithShape="0">
                <a:blip r:embed="rId7"/>
                <a:stretch>
                  <a:fillRect l="-2000" r="-2333" b="-31111"/>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8952758" y="5699717"/>
                <a:ext cx="182857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ko-KR" b="0" i="1" smtClean="0">
                          <a:solidFill>
                            <a:schemeClr val="bg1"/>
                          </a:solidFill>
                          <a:latin typeface="Cambria Math" panose="02040503050406030204" pitchFamily="18" charset="0"/>
                        </a:rPr>
                        <m:t>𝑝</m:t>
                      </m:r>
                      <m:r>
                        <a:rPr lang="en-US" altLang="ko-KR" b="0" i="1" smtClean="0">
                          <a:solidFill>
                            <a:schemeClr val="bg1"/>
                          </a:solidFill>
                          <a:latin typeface="Cambria Math" panose="02040503050406030204" pitchFamily="18" charset="0"/>
                        </a:rPr>
                        <m:t>=2.1 ×</m:t>
                      </m:r>
                      <m:sSup>
                        <m:sSupPr>
                          <m:ctrlPr>
                            <a:rPr lang="en-US" altLang="ko-KR" b="0" i="1" smtClean="0">
                              <a:solidFill>
                                <a:schemeClr val="bg1"/>
                              </a:solidFill>
                              <a:latin typeface="Cambria Math" panose="02040503050406030204" pitchFamily="18" charset="0"/>
                              <a:ea typeface="Cambria Math" panose="02040503050406030204" pitchFamily="18" charset="0"/>
                            </a:rPr>
                          </m:ctrlPr>
                        </m:sSupPr>
                        <m:e>
                          <m:r>
                            <a:rPr lang="en-US" altLang="ko-KR" b="0" i="1" smtClean="0">
                              <a:solidFill>
                                <a:schemeClr val="bg1"/>
                              </a:solidFill>
                              <a:latin typeface="Cambria Math" panose="02040503050406030204" pitchFamily="18" charset="0"/>
                              <a:ea typeface="Cambria Math" panose="02040503050406030204" pitchFamily="18" charset="0"/>
                            </a:rPr>
                            <m:t>10</m:t>
                          </m:r>
                        </m:e>
                        <m:sup>
                          <m:r>
                            <a:rPr lang="en-US" altLang="ko-KR" b="0" i="1" smtClean="0">
                              <a:solidFill>
                                <a:schemeClr val="bg1"/>
                              </a:solidFill>
                              <a:latin typeface="Cambria Math" panose="02040503050406030204" pitchFamily="18" charset="0"/>
                              <a:ea typeface="Cambria Math" panose="02040503050406030204" pitchFamily="18" charset="0"/>
                            </a:rPr>
                            <m:t>−3</m:t>
                          </m:r>
                        </m:sup>
                      </m:sSup>
                      <m:r>
                        <a:rPr lang="en-US" altLang="ko-KR" b="0" i="1" smtClean="0">
                          <a:solidFill>
                            <a:schemeClr val="bg1"/>
                          </a:solidFill>
                          <a:latin typeface="Cambria Math" panose="02040503050406030204" pitchFamily="18" charset="0"/>
                          <a:ea typeface="Cambria Math" panose="02040503050406030204" pitchFamily="18" charset="0"/>
                        </a:rPr>
                        <m:t>%</m:t>
                      </m:r>
                    </m:oMath>
                  </m:oMathPara>
                </a14:m>
                <a:endParaRPr lang="ko-KR" alt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8952758" y="5699717"/>
                <a:ext cx="1828578" cy="276999"/>
              </a:xfrm>
              <a:prstGeom prst="rect">
                <a:avLst/>
              </a:prstGeom>
              <a:blipFill rotWithShape="0">
                <a:blip r:embed="rId8"/>
                <a:stretch>
                  <a:fillRect l="-2000" r="-2333" b="-31111"/>
                </a:stretch>
              </a:blipFill>
            </p:spPr>
            <p:txBody>
              <a:bodyPr/>
              <a:lstStyle/>
              <a:p>
                <a:r>
                  <a:rPr lang="ko-KR" altLang="en-US">
                    <a:noFill/>
                  </a:rPr>
                  <a:t> </a:t>
                </a:r>
              </a:p>
            </p:txBody>
          </p:sp>
        </mc:Fallback>
      </mc:AlternateContent>
      <p:sp>
        <p:nvSpPr>
          <p:cNvPr id="7" name="직사각형 6"/>
          <p:cNvSpPr/>
          <p:nvPr/>
        </p:nvSpPr>
        <p:spPr>
          <a:xfrm>
            <a:off x="7959436" y="2306782"/>
            <a:ext cx="3938155" cy="417714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TextBox 10"/>
          <p:cNvSpPr txBox="1"/>
          <p:nvPr/>
        </p:nvSpPr>
        <p:spPr>
          <a:xfrm>
            <a:off x="10781336" y="1746532"/>
            <a:ext cx="1911927" cy="461665"/>
          </a:xfrm>
          <a:prstGeom prst="rect">
            <a:avLst/>
          </a:prstGeom>
          <a:noFill/>
        </p:spPr>
        <p:txBody>
          <a:bodyPr wrap="square" rtlCol="0">
            <a:spAutoFit/>
          </a:bodyPr>
          <a:lstStyle/>
          <a:p>
            <a:r>
              <a:rPr lang="en-US" altLang="ko-KR" sz="2400" b="1" dirty="0" smtClean="0">
                <a:solidFill>
                  <a:srgbClr val="FF0000"/>
                </a:solidFill>
              </a:rPr>
              <a:t>????</a:t>
            </a:r>
            <a:endParaRPr lang="ko-KR" altLang="en-US" sz="2400" b="1" dirty="0">
              <a:solidFill>
                <a:srgbClr val="FF0000"/>
              </a:solidFill>
            </a:endParaRPr>
          </a:p>
        </p:txBody>
      </p:sp>
    </p:spTree>
    <p:extLst>
      <p:ext uri="{BB962C8B-B14F-4D97-AF65-F5344CB8AC3E}">
        <p14:creationId xmlns:p14="http://schemas.microsoft.com/office/powerpoint/2010/main" val="103229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제목 1"/>
          <p:cNvSpPr>
            <a:spLocks noGrp="1"/>
          </p:cNvSpPr>
          <p:nvPr>
            <p:ph type="title"/>
          </p:nvPr>
        </p:nvSpPr>
        <p:spPr>
          <a:xfrm>
            <a:off x="1794164" y="1500743"/>
            <a:ext cx="4207329" cy="1273629"/>
          </a:xfrm>
        </p:spPr>
        <p:txBody>
          <a:bodyPr/>
          <a:lstStyle/>
          <a:p>
            <a:r>
              <a:rPr lang="en-US" altLang="ko-KR" dirty="0" smtClean="0">
                <a:solidFill>
                  <a:schemeClr val="bg1"/>
                </a:solidFill>
                <a:latin typeface="Tarzan" pitchFamily="2" charset="0"/>
              </a:rPr>
              <a:t>Thank You</a:t>
            </a:r>
            <a:endParaRPr lang="ko-KR" altLang="en-US" dirty="0">
              <a:solidFill>
                <a:schemeClr val="bg1"/>
              </a:solidFill>
              <a:latin typeface="Tarzan" pitchFamily="2" charset="0"/>
            </a:endParaRPr>
          </a:p>
        </p:txBody>
      </p:sp>
    </p:spTree>
    <p:extLst>
      <p:ext uri="{BB962C8B-B14F-4D97-AF65-F5344CB8AC3E}">
        <p14:creationId xmlns:p14="http://schemas.microsoft.com/office/powerpoint/2010/main" val="3620313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875846"/>
          </a:xfrm>
        </p:spPr>
        <p:txBody>
          <a:bodyPr/>
          <a:lstStyle/>
          <a:p>
            <a:r>
              <a:rPr lang="en-US" altLang="ko-KR" dirty="0" smtClean="0">
                <a:solidFill>
                  <a:schemeClr val="bg1"/>
                </a:solidFill>
                <a:latin typeface="Myriad Pro Light" panose="020B0603030403020204" pitchFamily="34" charset="0"/>
              </a:rPr>
              <a:t>Outline</a:t>
            </a:r>
            <a:endParaRPr lang="ko-KR" altLang="en-US" dirty="0">
              <a:solidFill>
                <a:schemeClr val="bg1"/>
              </a:solidFill>
              <a:latin typeface="Myriad Pro Light" panose="020B0603030403020204" pitchFamily="34" charset="0"/>
            </a:endParaRPr>
          </a:p>
        </p:txBody>
      </p:sp>
      <p:sp>
        <p:nvSpPr>
          <p:cNvPr id="3" name="내용 개체 틀 2"/>
          <p:cNvSpPr>
            <a:spLocks noGrp="1"/>
          </p:cNvSpPr>
          <p:nvPr>
            <p:ph idx="1"/>
          </p:nvPr>
        </p:nvSpPr>
        <p:spPr>
          <a:xfrm>
            <a:off x="838200" y="1387929"/>
            <a:ext cx="10515600" cy="4789034"/>
          </a:xfrm>
        </p:spPr>
        <p:txBody>
          <a:bodyPr/>
          <a:lstStyle/>
          <a:p>
            <a:r>
              <a:rPr lang="en-US" altLang="ko-KR" dirty="0" smtClean="0">
                <a:solidFill>
                  <a:schemeClr val="bg1"/>
                </a:solidFill>
                <a:latin typeface="Times New Roman" panose="02020603050405020304" pitchFamily="18" charset="0"/>
                <a:cs typeface="Times New Roman" panose="02020603050405020304" pitchFamily="18" charset="0"/>
              </a:rPr>
              <a:t>Introduction</a:t>
            </a:r>
          </a:p>
          <a:p>
            <a:r>
              <a:rPr lang="en-US" altLang="ko-KR" dirty="0" smtClean="0">
                <a:solidFill>
                  <a:schemeClr val="bg1"/>
                </a:solidFill>
                <a:latin typeface="Times New Roman" panose="02020603050405020304" pitchFamily="18" charset="0"/>
                <a:cs typeface="Times New Roman" panose="02020603050405020304" pitchFamily="18" charset="0"/>
              </a:rPr>
              <a:t>Method</a:t>
            </a:r>
          </a:p>
          <a:p>
            <a:r>
              <a:rPr lang="en-US" altLang="ko-KR" dirty="0" smtClean="0">
                <a:solidFill>
                  <a:schemeClr val="bg1"/>
                </a:solidFill>
                <a:latin typeface="Times New Roman" panose="02020603050405020304" pitchFamily="18" charset="0"/>
                <a:cs typeface="Times New Roman" panose="02020603050405020304" pitchFamily="18" charset="0"/>
              </a:rPr>
              <a:t>Observation</a:t>
            </a:r>
          </a:p>
          <a:p>
            <a:r>
              <a:rPr lang="en-US" altLang="ko-KR" dirty="0" smtClean="0">
                <a:solidFill>
                  <a:schemeClr val="bg1"/>
                </a:solidFill>
                <a:latin typeface="Times New Roman" panose="02020603050405020304" pitchFamily="18" charset="0"/>
                <a:cs typeface="Times New Roman" panose="02020603050405020304" pitchFamily="18" charset="0"/>
              </a:rPr>
              <a:t>Analysis</a:t>
            </a:r>
          </a:p>
          <a:p>
            <a:r>
              <a:rPr lang="en-US" altLang="ko-KR" dirty="0" smtClean="0">
                <a:solidFill>
                  <a:schemeClr val="bg1"/>
                </a:solidFill>
                <a:latin typeface="Times New Roman" panose="02020603050405020304" pitchFamily="18" charset="0"/>
                <a:cs typeface="Times New Roman" panose="02020603050405020304" pitchFamily="18" charset="0"/>
              </a:rPr>
              <a:t>Result</a:t>
            </a:r>
          </a:p>
          <a:p>
            <a:endParaRPr lang="en-US" altLang="ko-KR" dirty="0" smtClean="0">
              <a:solidFill>
                <a:schemeClr val="bg1"/>
              </a:solidFill>
              <a:latin typeface="Times New Roman" panose="02020603050405020304" pitchFamily="18" charset="0"/>
              <a:cs typeface="Times New Roman" panose="02020603050405020304" pitchFamily="18" charset="0"/>
            </a:endParaRPr>
          </a:p>
          <a:p>
            <a:endParaRPr lang="ko-KR" alt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909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875846"/>
          </a:xfrm>
        </p:spPr>
        <p:txBody>
          <a:bodyPr/>
          <a:lstStyle/>
          <a:p>
            <a:r>
              <a:rPr lang="en-US" altLang="ko-KR" dirty="0" smtClean="0">
                <a:solidFill>
                  <a:schemeClr val="bg1"/>
                </a:solidFill>
                <a:latin typeface="Myriad Pro Light" panose="020B0603030403020204" pitchFamily="34" charset="0"/>
              </a:rPr>
              <a:t>Introduction</a:t>
            </a:r>
            <a:endParaRPr lang="ko-KR" altLang="en-US" dirty="0">
              <a:solidFill>
                <a:schemeClr val="bg1"/>
              </a:solidFill>
              <a:latin typeface="Myriad Pro Light" panose="020B0603030403020204" pitchFamily="34" charset="0"/>
            </a:endParaRPr>
          </a:p>
        </p:txBody>
      </p:sp>
      <p:sp>
        <p:nvSpPr>
          <p:cNvPr id="4" name="모서리가 둥근 직사각형 3"/>
          <p:cNvSpPr/>
          <p:nvPr/>
        </p:nvSpPr>
        <p:spPr>
          <a:xfrm>
            <a:off x="691243" y="1939197"/>
            <a:ext cx="3600000" cy="3600000"/>
          </a:xfrm>
          <a:prstGeom prst="roundRect">
            <a:avLst/>
          </a:prstGeom>
          <a:solidFill>
            <a:srgbClr val="E1E1E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dirty="0" smtClean="0">
                <a:solidFill>
                  <a:schemeClr val="tx1"/>
                </a:solidFill>
                <a:latin typeface="Narkisim" panose="020E0502050101010101" pitchFamily="34" charset="-79"/>
                <a:cs typeface="Narkisim" panose="020E0502050101010101" pitchFamily="34" charset="-79"/>
              </a:rPr>
              <a:t>Why Exoplanetary Atmosphere?</a:t>
            </a:r>
          </a:p>
        </p:txBody>
      </p:sp>
      <p:sp>
        <p:nvSpPr>
          <p:cNvPr id="5" name="모서리가 둥근 직사각형 4"/>
          <p:cNvSpPr/>
          <p:nvPr/>
        </p:nvSpPr>
        <p:spPr>
          <a:xfrm>
            <a:off x="5448300" y="1939197"/>
            <a:ext cx="6259286" cy="3600000"/>
          </a:xfrm>
          <a:prstGeom prst="roundRect">
            <a:avLst/>
          </a:prstGeom>
          <a:solidFill>
            <a:srgbClr val="E1E1E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Tx/>
              <a:buAutoNum type="arabicPeriod"/>
            </a:pPr>
            <a:r>
              <a:rPr lang="en-US" altLang="ko-KR" sz="2800" dirty="0">
                <a:solidFill>
                  <a:schemeClr val="tx1"/>
                </a:solidFill>
                <a:latin typeface="Narkisim" panose="020E0502050101010101" pitchFamily="34" charset="-79"/>
                <a:cs typeface="Narkisim" panose="020E0502050101010101" pitchFamily="34" charset="-79"/>
              </a:rPr>
              <a:t>Formation of the Planetary System</a:t>
            </a:r>
          </a:p>
          <a:p>
            <a:pPr marL="457200" indent="-457200">
              <a:buAutoNum type="arabicPeriod"/>
            </a:pPr>
            <a:r>
              <a:rPr lang="en-US" altLang="ko-KR" sz="2800" dirty="0" smtClean="0">
                <a:solidFill>
                  <a:schemeClr val="tx1"/>
                </a:solidFill>
                <a:latin typeface="Narkisim" panose="020E0502050101010101" pitchFamily="34" charset="-79"/>
                <a:cs typeface="Narkisim" panose="020E0502050101010101" pitchFamily="34" charset="-79"/>
              </a:rPr>
              <a:t>Environment of Exoplanet</a:t>
            </a:r>
          </a:p>
          <a:p>
            <a:pPr marL="457200" indent="-457200">
              <a:buAutoNum type="arabicPeriod"/>
            </a:pPr>
            <a:r>
              <a:rPr lang="en-US" altLang="ko-KR" sz="2800" dirty="0" smtClean="0">
                <a:solidFill>
                  <a:schemeClr val="tx1"/>
                </a:solidFill>
                <a:latin typeface="Narkisim" panose="020E0502050101010101" pitchFamily="34" charset="-79"/>
                <a:cs typeface="Narkisim" panose="020E0502050101010101" pitchFamily="34" charset="-79"/>
              </a:rPr>
              <a:t>Extraterrestrial Life</a:t>
            </a:r>
          </a:p>
        </p:txBody>
      </p:sp>
      <p:sp>
        <p:nvSpPr>
          <p:cNvPr id="6" name="오른쪽 화살표 5"/>
          <p:cNvSpPr/>
          <p:nvPr/>
        </p:nvSpPr>
        <p:spPr>
          <a:xfrm>
            <a:off x="4582436" y="3505154"/>
            <a:ext cx="574671" cy="468085"/>
          </a:xfrm>
          <a:prstGeom prst="rightArrow">
            <a:avLst/>
          </a:prstGeom>
          <a:solidFill>
            <a:srgbClr val="E1E1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74886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875846"/>
          </a:xfrm>
        </p:spPr>
        <p:txBody>
          <a:bodyPr/>
          <a:lstStyle/>
          <a:p>
            <a:r>
              <a:rPr lang="en-US" altLang="ko-KR" dirty="0" smtClean="0">
                <a:solidFill>
                  <a:schemeClr val="bg1"/>
                </a:solidFill>
                <a:latin typeface="Myriad Pro Light" panose="020B0603030403020204" pitchFamily="34" charset="0"/>
              </a:rPr>
              <a:t>IGRINS</a:t>
            </a:r>
            <a:endParaRPr lang="ko-KR" altLang="en-US" dirty="0">
              <a:solidFill>
                <a:schemeClr val="bg1"/>
              </a:solidFill>
              <a:latin typeface="Myriad Pro Light" panose="020B0603030403020204" pitchFamily="34" charset="0"/>
            </a:endParaRPr>
          </a:p>
        </p:txBody>
      </p:sp>
      <p:sp>
        <p:nvSpPr>
          <p:cNvPr id="3" name="내용 개체 틀 2"/>
          <p:cNvSpPr>
            <a:spLocks noGrp="1"/>
          </p:cNvSpPr>
          <p:nvPr>
            <p:ph idx="1"/>
          </p:nvPr>
        </p:nvSpPr>
        <p:spPr>
          <a:xfrm>
            <a:off x="838200" y="1387929"/>
            <a:ext cx="10515600" cy="4789034"/>
          </a:xfrm>
        </p:spPr>
        <p:txBody>
          <a:bodyPr/>
          <a:lstStyle/>
          <a:p>
            <a:r>
              <a:rPr lang="en-US" altLang="ko-KR" dirty="0" smtClean="0">
                <a:solidFill>
                  <a:schemeClr val="bg1"/>
                </a:solidFill>
                <a:latin typeface="Times New Roman" panose="02020603050405020304" pitchFamily="18" charset="0"/>
                <a:cs typeface="Times New Roman" panose="02020603050405020304" pitchFamily="18" charset="0"/>
              </a:rPr>
              <a:t>Instruments of the previous studies</a:t>
            </a:r>
          </a:p>
          <a:p>
            <a:pPr lvl="1"/>
            <a:r>
              <a:rPr lang="en-US" altLang="ko-KR" dirty="0" smtClean="0">
                <a:solidFill>
                  <a:schemeClr val="bg1"/>
                </a:solidFill>
                <a:latin typeface="Times New Roman" panose="02020603050405020304" pitchFamily="18" charset="0"/>
                <a:cs typeface="Times New Roman" panose="02020603050405020304" pitchFamily="18" charset="0"/>
              </a:rPr>
              <a:t>NICMOS (HST)</a:t>
            </a:r>
          </a:p>
          <a:p>
            <a:pPr lvl="1"/>
            <a:r>
              <a:rPr lang="en-US" altLang="ko-KR" dirty="0" smtClean="0">
                <a:solidFill>
                  <a:schemeClr val="bg1"/>
                </a:solidFill>
                <a:latin typeface="Times New Roman" panose="02020603050405020304" pitchFamily="18" charset="0"/>
                <a:cs typeface="Times New Roman" panose="02020603050405020304" pitchFamily="18" charset="0"/>
              </a:rPr>
              <a:t>CRIRES (VLT)</a:t>
            </a:r>
          </a:p>
          <a:p>
            <a:pPr lvl="1"/>
            <a:r>
              <a:rPr lang="en-US" altLang="ko-KR" dirty="0" smtClean="0">
                <a:solidFill>
                  <a:schemeClr val="bg1"/>
                </a:solidFill>
                <a:latin typeface="Times New Roman" panose="02020603050405020304" pitchFamily="18" charset="0"/>
                <a:cs typeface="Times New Roman" panose="02020603050405020304" pitchFamily="18" charset="0"/>
              </a:rPr>
              <a:t>OSIRIS (KECK)</a:t>
            </a:r>
          </a:p>
          <a:p>
            <a:pPr lvl="1"/>
            <a:r>
              <a:rPr lang="en-US" altLang="ko-KR" dirty="0" smtClean="0">
                <a:solidFill>
                  <a:schemeClr val="bg1"/>
                </a:solidFill>
                <a:latin typeface="Times New Roman" panose="02020603050405020304" pitchFamily="18" charset="0"/>
                <a:cs typeface="Times New Roman" panose="02020603050405020304" pitchFamily="18" charset="0"/>
              </a:rPr>
              <a:t>…</a:t>
            </a:r>
          </a:p>
          <a:p>
            <a:pPr lvl="1"/>
            <a:endParaRPr lang="en-US" altLang="ko-KR" dirty="0" smtClean="0">
              <a:solidFill>
                <a:schemeClr val="bg1"/>
              </a:solidFill>
              <a:latin typeface="Times New Roman" panose="02020603050405020304" pitchFamily="18" charset="0"/>
              <a:cs typeface="Times New Roman" panose="02020603050405020304" pitchFamily="18" charset="0"/>
            </a:endParaRPr>
          </a:p>
          <a:p>
            <a:r>
              <a:rPr lang="en-US" altLang="ko-KR" dirty="0" smtClean="0">
                <a:solidFill>
                  <a:schemeClr val="bg1"/>
                </a:solidFill>
                <a:latin typeface="Times New Roman" panose="02020603050405020304" pitchFamily="18" charset="0"/>
                <a:cs typeface="Times New Roman" panose="02020603050405020304" pitchFamily="18" charset="0"/>
              </a:rPr>
              <a:t>IGRINS (McDonald)</a:t>
            </a:r>
          </a:p>
          <a:p>
            <a:pPr lvl="1"/>
            <a:r>
              <a:rPr lang="en-US" altLang="ko-KR" dirty="0" smtClean="0">
                <a:solidFill>
                  <a:schemeClr val="bg1"/>
                </a:solidFill>
                <a:latin typeface="Times New Roman" panose="02020603050405020304" pitchFamily="18" charset="0"/>
                <a:cs typeface="Times New Roman" panose="02020603050405020304" pitchFamily="18" charset="0"/>
              </a:rPr>
              <a:t>H &amp; K </a:t>
            </a:r>
            <a:r>
              <a:rPr lang="en-US" altLang="ko-KR" dirty="0">
                <a:solidFill>
                  <a:schemeClr val="bg1"/>
                </a:solidFill>
                <a:latin typeface="Times New Roman" panose="02020603050405020304" pitchFamily="18" charset="0"/>
                <a:cs typeface="Times New Roman" panose="02020603050405020304" pitchFamily="18" charset="0"/>
              </a:rPr>
              <a:t>band (1.49-2.46 ㎛</a:t>
            </a:r>
            <a:r>
              <a:rPr lang="en-US" altLang="ko-KR" dirty="0" smtClean="0">
                <a:solidFill>
                  <a:schemeClr val="bg1"/>
                </a:solidFill>
                <a:latin typeface="Times New Roman" panose="02020603050405020304" pitchFamily="18" charset="0"/>
                <a:cs typeface="Times New Roman" panose="02020603050405020304" pitchFamily="18" charset="0"/>
              </a:rPr>
              <a:t>) at once : Wide wavelength coverage</a:t>
            </a:r>
          </a:p>
          <a:p>
            <a:pPr lvl="1"/>
            <a:r>
              <a:rPr lang="en-US" altLang="ko-KR" dirty="0" smtClean="0">
                <a:solidFill>
                  <a:schemeClr val="bg1"/>
                </a:solidFill>
                <a:latin typeface="Times New Roman" panose="02020603050405020304" pitchFamily="18" charset="0"/>
                <a:cs typeface="Times New Roman" panose="02020603050405020304" pitchFamily="18" charset="0"/>
              </a:rPr>
              <a:t>R ~ 40,000 : High Resolution</a:t>
            </a:r>
            <a:endParaRPr lang="en-US" altLang="ko-KR" dirty="0">
              <a:solidFill>
                <a:schemeClr val="bg1"/>
              </a:solidFill>
              <a:latin typeface="Times New Roman" panose="02020603050405020304" pitchFamily="18" charset="0"/>
              <a:cs typeface="Times New Roman" panose="02020603050405020304" pitchFamily="18" charset="0"/>
            </a:endParaRPr>
          </a:p>
        </p:txBody>
      </p:sp>
      <p:sp>
        <p:nvSpPr>
          <p:cNvPr id="4" name="모서리가 둥근 직사각형 3"/>
          <p:cNvSpPr/>
          <p:nvPr/>
        </p:nvSpPr>
        <p:spPr>
          <a:xfrm>
            <a:off x="6096000" y="4986671"/>
            <a:ext cx="5551714" cy="1658678"/>
          </a:xfrm>
          <a:prstGeom prst="roundRect">
            <a:avLst/>
          </a:prstGeom>
          <a:solidFill>
            <a:srgbClr val="E1E1E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000" dirty="0" smtClean="0">
                <a:solidFill>
                  <a:schemeClr val="tx1"/>
                </a:solidFill>
                <a:latin typeface="Narkisim" panose="020E0502050101010101" pitchFamily="34" charset="-79"/>
                <a:cs typeface="Narkisim" panose="020E0502050101010101" pitchFamily="34" charset="-79"/>
              </a:rPr>
              <a:t>The Goal of this study</a:t>
            </a:r>
          </a:p>
          <a:p>
            <a:pPr algn="just"/>
            <a:endParaRPr lang="en-US" altLang="ko-KR" sz="2000" dirty="0" smtClean="0">
              <a:solidFill>
                <a:schemeClr val="tx1"/>
              </a:solidFill>
              <a:latin typeface="Narkisim" panose="020E0502050101010101" pitchFamily="34" charset="-79"/>
              <a:cs typeface="Narkisim" panose="020E0502050101010101" pitchFamily="34" charset="-79"/>
            </a:endParaRPr>
          </a:p>
          <a:p>
            <a:pPr marL="285750" indent="-285750" algn="just">
              <a:buFont typeface="Arial" panose="020B0604020202020204" pitchFamily="34" charset="0"/>
              <a:buChar char="•"/>
            </a:pPr>
            <a:r>
              <a:rPr lang="en-US" altLang="ko-KR" sz="2000" dirty="0" smtClean="0">
                <a:solidFill>
                  <a:schemeClr val="tx1"/>
                </a:solidFill>
                <a:latin typeface="Narkisim" panose="020E0502050101010101" pitchFamily="34" charset="-79"/>
                <a:cs typeface="Narkisim" panose="020E0502050101010101" pitchFamily="34" charset="-79"/>
              </a:rPr>
              <a:t>Finding of new molecular features</a:t>
            </a:r>
          </a:p>
          <a:p>
            <a:pPr marL="285750" indent="-285750" algn="just">
              <a:buFont typeface="Arial" panose="020B0604020202020204" pitchFamily="34" charset="0"/>
              <a:buChar char="•"/>
            </a:pPr>
            <a:r>
              <a:rPr lang="en-US" altLang="ko-KR" sz="2000" dirty="0" smtClean="0">
                <a:solidFill>
                  <a:schemeClr val="tx1"/>
                </a:solidFill>
                <a:latin typeface="Narkisim" panose="020E0502050101010101" pitchFamily="34" charset="-79"/>
                <a:cs typeface="Narkisim" panose="020E0502050101010101" pitchFamily="34" charset="-79"/>
              </a:rPr>
              <a:t>The properties of exoplanetary atmospheres</a:t>
            </a:r>
            <a:endParaRPr lang="ko-KR" altLang="en-US" sz="1600" dirty="0"/>
          </a:p>
        </p:txBody>
      </p:sp>
      <p:sp>
        <p:nvSpPr>
          <p:cNvPr id="5" name="오른쪽 화살표 4"/>
          <p:cNvSpPr/>
          <p:nvPr/>
        </p:nvSpPr>
        <p:spPr>
          <a:xfrm>
            <a:off x="4650040" y="5566750"/>
            <a:ext cx="1152046" cy="498519"/>
          </a:xfrm>
          <a:prstGeom prst="rightArrow">
            <a:avLst/>
          </a:prstGeom>
          <a:solidFill>
            <a:srgbClr val="E1E1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6546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875846"/>
          </a:xfrm>
        </p:spPr>
        <p:txBody>
          <a:bodyPr/>
          <a:lstStyle/>
          <a:p>
            <a:r>
              <a:rPr lang="en-US" altLang="ko-KR" dirty="0">
                <a:solidFill>
                  <a:schemeClr val="bg1"/>
                </a:solidFill>
                <a:latin typeface="Myriad Pro Light" panose="020B0603030403020204" pitchFamily="34" charset="0"/>
              </a:rPr>
              <a:t>Method</a:t>
            </a:r>
            <a:endParaRPr lang="ko-KR" altLang="en-US" dirty="0">
              <a:solidFill>
                <a:schemeClr val="bg1"/>
              </a:solidFill>
              <a:latin typeface="Myriad Pro Light" panose="020B0603030403020204" pitchFamily="34" charset="0"/>
            </a:endParaRPr>
          </a:p>
        </p:txBody>
      </p:sp>
      <p:sp>
        <p:nvSpPr>
          <p:cNvPr id="3" name="내용 개체 틀 2"/>
          <p:cNvSpPr>
            <a:spLocks noGrp="1"/>
          </p:cNvSpPr>
          <p:nvPr>
            <p:ph idx="1"/>
          </p:nvPr>
        </p:nvSpPr>
        <p:spPr>
          <a:xfrm>
            <a:off x="838200" y="1387929"/>
            <a:ext cx="10515600" cy="4789034"/>
          </a:xfrm>
        </p:spPr>
        <p:txBody>
          <a:bodyPr/>
          <a:lstStyle/>
          <a:p>
            <a:r>
              <a:rPr lang="en-US" altLang="ko-KR" dirty="0" smtClean="0">
                <a:solidFill>
                  <a:schemeClr val="bg1"/>
                </a:solidFill>
                <a:latin typeface="Times New Roman" panose="02020603050405020304" pitchFamily="18" charset="0"/>
                <a:cs typeface="Times New Roman" panose="02020603050405020304" pitchFamily="18" charset="0"/>
              </a:rPr>
              <a:t>Absorption line in Primary Eclipse</a:t>
            </a:r>
          </a:p>
          <a:p>
            <a:pPr lvl="1"/>
            <a:endParaRPr lang="en-US" altLang="ko-KR" dirty="0">
              <a:solidFill>
                <a:schemeClr val="bg1"/>
              </a:solidFill>
              <a:latin typeface="Times New Roman" panose="02020603050405020304" pitchFamily="18" charset="0"/>
              <a:cs typeface="Times New Roman" panose="02020603050405020304" pitchFamily="18" charset="0"/>
            </a:endParaRPr>
          </a:p>
          <a:p>
            <a:r>
              <a:rPr lang="en-US" altLang="ko-KR" dirty="0" smtClean="0">
                <a:solidFill>
                  <a:schemeClr val="bg1"/>
                </a:solidFill>
                <a:latin typeface="Times New Roman" panose="02020603050405020304" pitchFamily="18" charset="0"/>
                <a:cs typeface="Times New Roman" panose="02020603050405020304" pitchFamily="18" charset="0"/>
              </a:rPr>
              <a:t>Thermal emission in Secondary Eclipse</a:t>
            </a:r>
            <a:endParaRPr lang="ko-KR" altLang="en-US" dirty="0">
              <a:solidFill>
                <a:schemeClr val="bg1"/>
              </a:solidFill>
              <a:latin typeface="Times New Roman" panose="02020603050405020304" pitchFamily="18" charset="0"/>
              <a:cs typeface="Times New Roman" panose="02020603050405020304" pitchFamily="18" charset="0"/>
            </a:endParaRPr>
          </a:p>
        </p:txBody>
      </p:sp>
      <p:pic>
        <p:nvPicPr>
          <p:cNvPr id="4" name="그림 3"/>
          <p:cNvPicPr>
            <a:picLocks noChangeAspect="1"/>
          </p:cNvPicPr>
          <p:nvPr/>
        </p:nvPicPr>
        <p:blipFill>
          <a:blip r:embed="rId3"/>
          <a:stretch>
            <a:fillRect/>
          </a:stretch>
        </p:blipFill>
        <p:spPr>
          <a:xfrm>
            <a:off x="5536559" y="3149427"/>
            <a:ext cx="5817241" cy="3027536"/>
          </a:xfrm>
          <a:prstGeom prst="rect">
            <a:avLst/>
          </a:prstGeom>
        </p:spPr>
      </p:pic>
      <p:sp>
        <p:nvSpPr>
          <p:cNvPr id="5" name="직사각형 4"/>
          <p:cNvSpPr/>
          <p:nvPr/>
        </p:nvSpPr>
        <p:spPr>
          <a:xfrm>
            <a:off x="838200" y="1295645"/>
            <a:ext cx="5687291" cy="64868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5302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635412"/>
          </a:xfrm>
        </p:spPr>
        <p:txBody>
          <a:bodyPr>
            <a:normAutofit/>
          </a:bodyPr>
          <a:lstStyle/>
          <a:p>
            <a:r>
              <a:rPr lang="en-US" altLang="ko-KR" sz="3600" dirty="0" smtClean="0">
                <a:solidFill>
                  <a:schemeClr val="bg1"/>
                </a:solidFill>
                <a:latin typeface="Myriad Pro Light" panose="020B0603030403020204" pitchFamily="34" charset="0"/>
              </a:rPr>
              <a:t>Method</a:t>
            </a:r>
            <a:endParaRPr lang="en-US" altLang="ko-KR" sz="4000" dirty="0" smtClean="0">
              <a:solidFill>
                <a:schemeClr val="bg1"/>
              </a:solidFill>
              <a:latin typeface="Constantia" panose="02030602050306030303" pitchFamily="18" charset="0"/>
            </a:endParaRPr>
          </a:p>
        </p:txBody>
      </p:sp>
      <p:sp>
        <p:nvSpPr>
          <p:cNvPr id="4" name="내용 개체 틀 3"/>
          <p:cNvSpPr>
            <a:spLocks noGrp="1"/>
          </p:cNvSpPr>
          <p:nvPr>
            <p:ph sz="half" idx="1"/>
          </p:nvPr>
        </p:nvSpPr>
        <p:spPr/>
        <p:txBody>
          <a:bodyPr/>
          <a:lstStyle/>
          <a:p>
            <a:pPr marL="0" indent="0">
              <a:buNone/>
            </a:pPr>
            <a:r>
              <a:rPr lang="en-US" altLang="ko-KR" dirty="0" smtClean="0"/>
              <a:t>  </a:t>
            </a:r>
            <a:endParaRPr lang="ko-KR" altLang="en-US" dirty="0"/>
          </a:p>
        </p:txBody>
      </p:sp>
      <p:sp>
        <p:nvSpPr>
          <p:cNvPr id="7" name="타원 6"/>
          <p:cNvSpPr/>
          <p:nvPr/>
        </p:nvSpPr>
        <p:spPr>
          <a:xfrm>
            <a:off x="3071664" y="571500"/>
            <a:ext cx="1728192" cy="170537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타원 7"/>
          <p:cNvSpPr/>
          <p:nvPr/>
        </p:nvSpPr>
        <p:spPr>
          <a:xfrm>
            <a:off x="1919536" y="1700808"/>
            <a:ext cx="504056" cy="43204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28" name="Picture 4" descr="C:\Users\Park\Desktop\aDSC_043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1584" y="4833938"/>
            <a:ext cx="3048000" cy="2024062"/>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직선 화살표 연결선 9"/>
          <p:cNvCxnSpPr/>
          <p:nvPr/>
        </p:nvCxnSpPr>
        <p:spPr>
          <a:xfrm>
            <a:off x="3935760"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직선 화살표 연결선 13"/>
          <p:cNvCxnSpPr/>
          <p:nvPr/>
        </p:nvCxnSpPr>
        <p:spPr>
          <a:xfrm>
            <a:off x="3647728"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직선 화살표 연결선 14"/>
          <p:cNvCxnSpPr/>
          <p:nvPr/>
        </p:nvCxnSpPr>
        <p:spPr>
          <a:xfrm>
            <a:off x="4511824"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직선 화살표 연결선 15"/>
          <p:cNvCxnSpPr/>
          <p:nvPr/>
        </p:nvCxnSpPr>
        <p:spPr>
          <a:xfrm>
            <a:off x="4223792"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직선 화살표 연결선 16"/>
          <p:cNvCxnSpPr/>
          <p:nvPr/>
        </p:nvCxnSpPr>
        <p:spPr>
          <a:xfrm>
            <a:off x="3359696"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1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44000" y="2160000"/>
            <a:ext cx="4572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809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3"/>
          <p:cNvSpPr>
            <a:spLocks noGrp="1"/>
          </p:cNvSpPr>
          <p:nvPr>
            <p:ph sz="half" idx="1"/>
          </p:nvPr>
        </p:nvSpPr>
        <p:spPr/>
        <p:txBody>
          <a:bodyPr/>
          <a:lstStyle/>
          <a:p>
            <a:pPr marL="0" indent="0">
              <a:buNone/>
            </a:pPr>
            <a:r>
              <a:rPr lang="en-US" altLang="ko-KR" dirty="0" smtClean="0"/>
              <a:t>  </a:t>
            </a:r>
            <a:endParaRPr lang="ko-KR" altLang="en-US" dirty="0"/>
          </a:p>
        </p:txBody>
      </p:sp>
      <p:sp>
        <p:nvSpPr>
          <p:cNvPr id="8" name="타원 7"/>
          <p:cNvSpPr/>
          <p:nvPr/>
        </p:nvSpPr>
        <p:spPr>
          <a:xfrm>
            <a:off x="3683732" y="3096281"/>
            <a:ext cx="504056" cy="43204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28" name="Picture 4" descr="C:\Users\Park\Desktop\aDSC_043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1584" y="4833938"/>
            <a:ext cx="3048000" cy="2024062"/>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직선 화살표 연결선 9"/>
          <p:cNvCxnSpPr>
            <a:endCxn id="8" idx="0"/>
          </p:cNvCxnSpPr>
          <p:nvPr/>
        </p:nvCxnSpPr>
        <p:spPr>
          <a:xfrm>
            <a:off x="3935760" y="2420889"/>
            <a:ext cx="0" cy="67539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직선 화살표 연결선 13"/>
          <p:cNvCxnSpPr/>
          <p:nvPr/>
        </p:nvCxnSpPr>
        <p:spPr>
          <a:xfrm>
            <a:off x="3647728"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직선 화살표 연결선 14"/>
          <p:cNvCxnSpPr/>
          <p:nvPr/>
        </p:nvCxnSpPr>
        <p:spPr>
          <a:xfrm>
            <a:off x="4511824"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직선 화살표 연결선 15"/>
          <p:cNvCxnSpPr/>
          <p:nvPr/>
        </p:nvCxnSpPr>
        <p:spPr>
          <a:xfrm>
            <a:off x="4223792"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직선 화살표 연결선 16"/>
          <p:cNvCxnSpPr/>
          <p:nvPr/>
        </p:nvCxnSpPr>
        <p:spPr>
          <a:xfrm>
            <a:off x="3359696"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44000" y="2160000"/>
            <a:ext cx="4572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제목 1"/>
          <p:cNvSpPr>
            <a:spLocks noGrp="1"/>
          </p:cNvSpPr>
          <p:nvPr>
            <p:ph type="title"/>
          </p:nvPr>
        </p:nvSpPr>
        <p:spPr>
          <a:xfrm>
            <a:off x="838200" y="365126"/>
            <a:ext cx="10515600" cy="635412"/>
          </a:xfrm>
        </p:spPr>
        <p:txBody>
          <a:bodyPr>
            <a:normAutofit/>
          </a:bodyPr>
          <a:lstStyle/>
          <a:p>
            <a:r>
              <a:rPr lang="en-US" altLang="ko-KR" sz="3600" dirty="0" smtClean="0">
                <a:solidFill>
                  <a:schemeClr val="bg1"/>
                </a:solidFill>
                <a:latin typeface="Myriad Pro Light" panose="020B0603030403020204" pitchFamily="34" charset="0"/>
              </a:rPr>
              <a:t>Method</a:t>
            </a:r>
            <a:endParaRPr lang="en-US" altLang="ko-KR" sz="4000" dirty="0" smtClean="0">
              <a:solidFill>
                <a:schemeClr val="bg1"/>
              </a:solidFill>
              <a:latin typeface="Constantia" panose="02030602050306030303" pitchFamily="18" charset="0"/>
            </a:endParaRPr>
          </a:p>
        </p:txBody>
      </p:sp>
      <p:sp>
        <p:nvSpPr>
          <p:cNvPr id="13" name="타원 12"/>
          <p:cNvSpPr/>
          <p:nvPr/>
        </p:nvSpPr>
        <p:spPr>
          <a:xfrm>
            <a:off x="3071664" y="571500"/>
            <a:ext cx="1728192" cy="170537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064844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타원 2"/>
          <p:cNvSpPr/>
          <p:nvPr/>
        </p:nvSpPr>
        <p:spPr>
          <a:xfrm>
            <a:off x="3503712" y="2924944"/>
            <a:ext cx="936104" cy="79208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내용 개체 틀 3"/>
          <p:cNvSpPr>
            <a:spLocks noGrp="1"/>
          </p:cNvSpPr>
          <p:nvPr>
            <p:ph sz="half" idx="1"/>
          </p:nvPr>
        </p:nvSpPr>
        <p:spPr/>
        <p:txBody>
          <a:bodyPr/>
          <a:lstStyle/>
          <a:p>
            <a:pPr marL="0" indent="0">
              <a:buNone/>
            </a:pPr>
            <a:r>
              <a:rPr lang="en-US" altLang="ko-KR" dirty="0" smtClean="0"/>
              <a:t>  </a:t>
            </a:r>
            <a:endParaRPr lang="ko-KR" altLang="en-US" dirty="0"/>
          </a:p>
        </p:txBody>
      </p:sp>
      <p:sp>
        <p:nvSpPr>
          <p:cNvPr id="8" name="타원 7"/>
          <p:cNvSpPr/>
          <p:nvPr/>
        </p:nvSpPr>
        <p:spPr>
          <a:xfrm>
            <a:off x="3683732" y="3096281"/>
            <a:ext cx="504056" cy="43204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28" name="Picture 4" descr="C:\Users\Park\Desktop\aDSC_043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1584" y="4833938"/>
            <a:ext cx="3048000" cy="2024062"/>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직선 화살표 연결선 9"/>
          <p:cNvCxnSpPr>
            <a:endCxn id="8" idx="0"/>
          </p:cNvCxnSpPr>
          <p:nvPr/>
        </p:nvCxnSpPr>
        <p:spPr>
          <a:xfrm>
            <a:off x="3935760" y="2420889"/>
            <a:ext cx="0" cy="67539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직선 화살표 연결선 13"/>
          <p:cNvCxnSpPr/>
          <p:nvPr/>
        </p:nvCxnSpPr>
        <p:spPr>
          <a:xfrm>
            <a:off x="3647728"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직선 화살표 연결선 14"/>
          <p:cNvCxnSpPr/>
          <p:nvPr/>
        </p:nvCxnSpPr>
        <p:spPr>
          <a:xfrm>
            <a:off x="4511824"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직선 화살표 연결선 15"/>
          <p:cNvCxnSpPr/>
          <p:nvPr/>
        </p:nvCxnSpPr>
        <p:spPr>
          <a:xfrm>
            <a:off x="4223792"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직선 화살표 연결선 16"/>
          <p:cNvCxnSpPr/>
          <p:nvPr/>
        </p:nvCxnSpPr>
        <p:spPr>
          <a:xfrm>
            <a:off x="3359696" y="2420888"/>
            <a:ext cx="0" cy="22322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pic>
        <p:nvPicPr>
          <p:cNvPr id="205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44000" y="2160000"/>
            <a:ext cx="4572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제목 1"/>
          <p:cNvSpPr>
            <a:spLocks noGrp="1"/>
          </p:cNvSpPr>
          <p:nvPr>
            <p:ph type="title"/>
          </p:nvPr>
        </p:nvSpPr>
        <p:spPr>
          <a:xfrm>
            <a:off x="838200" y="365126"/>
            <a:ext cx="10515600" cy="635412"/>
          </a:xfrm>
        </p:spPr>
        <p:txBody>
          <a:bodyPr>
            <a:normAutofit/>
          </a:bodyPr>
          <a:lstStyle/>
          <a:p>
            <a:r>
              <a:rPr lang="en-US" altLang="ko-KR" sz="3600" dirty="0" smtClean="0">
                <a:solidFill>
                  <a:schemeClr val="bg1"/>
                </a:solidFill>
                <a:latin typeface="Myriad Pro Light" panose="020B0603030403020204" pitchFamily="34" charset="0"/>
              </a:rPr>
              <a:t>Method</a:t>
            </a:r>
            <a:endParaRPr lang="en-US" altLang="ko-KR" sz="4000" dirty="0" smtClean="0">
              <a:solidFill>
                <a:schemeClr val="bg1"/>
              </a:solidFill>
              <a:latin typeface="Constantia" panose="02030602050306030303" pitchFamily="18" charset="0"/>
            </a:endParaRPr>
          </a:p>
        </p:txBody>
      </p:sp>
      <p:sp>
        <p:nvSpPr>
          <p:cNvPr id="19" name="타원 18"/>
          <p:cNvSpPr/>
          <p:nvPr/>
        </p:nvSpPr>
        <p:spPr>
          <a:xfrm>
            <a:off x="3071664" y="571500"/>
            <a:ext cx="1728192" cy="170537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220622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6"/>
            <a:ext cx="10515600" cy="875846"/>
          </a:xfrm>
        </p:spPr>
        <p:txBody>
          <a:bodyPr/>
          <a:lstStyle/>
          <a:p>
            <a:r>
              <a:rPr lang="en-US" altLang="ko-KR" dirty="0" smtClean="0">
                <a:solidFill>
                  <a:schemeClr val="bg1"/>
                </a:solidFill>
                <a:latin typeface="Myriad Pro Light" panose="020B0603030403020204" pitchFamily="34" charset="0"/>
              </a:rPr>
              <a:t>Observation</a:t>
            </a:r>
            <a:endParaRPr lang="ko-KR" altLang="en-US" dirty="0">
              <a:solidFill>
                <a:schemeClr val="bg1"/>
              </a:solidFill>
              <a:latin typeface="Myriad Pro Light" panose="020B0603030403020204" pitchFamily="34" charset="0"/>
            </a:endParaRPr>
          </a:p>
        </p:txBody>
      </p:sp>
      <p:graphicFrame>
        <p:nvGraphicFramePr>
          <p:cNvPr id="9" name="내용 개체 틀 3"/>
          <p:cNvGraphicFramePr>
            <a:graphicFrameLocks noGrp="1"/>
          </p:cNvGraphicFramePr>
          <p:nvPr>
            <p:ph idx="1"/>
            <p:extLst>
              <p:ext uri="{D42A27DB-BD31-4B8C-83A1-F6EECF244321}">
                <p14:modId xmlns:p14="http://schemas.microsoft.com/office/powerpoint/2010/main" val="3367677308"/>
              </p:ext>
            </p:extLst>
          </p:nvPr>
        </p:nvGraphicFramePr>
        <p:xfrm>
          <a:off x="838200" y="1387473"/>
          <a:ext cx="10515600" cy="4392840"/>
        </p:xfrm>
        <a:graphic>
          <a:graphicData uri="http://schemas.openxmlformats.org/drawingml/2006/table">
            <a:tbl>
              <a:tblPr firstRow="1" bandRow="1">
                <a:tableStyleId>{F5AB1C69-6EDB-4FF4-983F-18BD219EF322}</a:tableStyleId>
              </a:tblPr>
              <a:tblGrid>
                <a:gridCol w="2737757"/>
                <a:gridCol w="3118757"/>
                <a:gridCol w="4659086"/>
              </a:tblGrid>
              <a:tr h="1098210">
                <a:tc>
                  <a:txBody>
                    <a:bodyPr/>
                    <a:lstStyle/>
                    <a:p>
                      <a:pPr algn="ctr" latinLnBrk="1"/>
                      <a:r>
                        <a:rPr lang="en-US" altLang="ko-KR" sz="3200" dirty="0" smtClean="0">
                          <a:latin typeface="Narkisim" panose="020E0502050101010101" pitchFamily="34" charset="-79"/>
                          <a:cs typeface="Narkisim" panose="020E0502050101010101" pitchFamily="34" charset="-79"/>
                        </a:rPr>
                        <a:t>Month/Year</a:t>
                      </a:r>
                      <a:endParaRPr lang="ko-KR" altLang="en-US" sz="3200" dirty="0">
                        <a:latin typeface="Narkisim" panose="020E0502050101010101" pitchFamily="34" charset="-79"/>
                        <a:cs typeface="Narkisim" panose="020E0502050101010101" pitchFamily="34" charset="-79"/>
                      </a:endParaRPr>
                    </a:p>
                  </a:txBody>
                  <a:tcPr anchor="ctr"/>
                </a:tc>
                <a:tc>
                  <a:txBody>
                    <a:bodyPr/>
                    <a:lstStyle/>
                    <a:p>
                      <a:pPr algn="ctr" latinLnBrk="1"/>
                      <a:r>
                        <a:rPr lang="en-US" altLang="ko-KR" sz="3200" dirty="0" smtClean="0">
                          <a:latin typeface="Narkisim" panose="020E0502050101010101" pitchFamily="34" charset="-79"/>
                          <a:cs typeface="Narkisim" panose="020E0502050101010101" pitchFamily="34" charset="-79"/>
                        </a:rPr>
                        <a:t>Nights</a:t>
                      </a:r>
                      <a:endParaRPr lang="ko-KR" altLang="en-US" sz="3200" dirty="0">
                        <a:latin typeface="Narkisim" panose="020E0502050101010101" pitchFamily="34" charset="-79"/>
                        <a:cs typeface="Narkisim" panose="020E0502050101010101" pitchFamily="34" charset="-79"/>
                      </a:endParaRPr>
                    </a:p>
                  </a:txBody>
                  <a:tcPr anchor="ctr"/>
                </a:tc>
                <a:tc>
                  <a:txBody>
                    <a:bodyPr/>
                    <a:lstStyle/>
                    <a:p>
                      <a:pPr algn="ctr" latinLnBrk="1"/>
                      <a:r>
                        <a:rPr lang="en-US" altLang="ko-KR" sz="3200" dirty="0" smtClean="0">
                          <a:latin typeface="Narkisim" panose="020E0502050101010101" pitchFamily="34" charset="-79"/>
                          <a:cs typeface="Narkisim" panose="020E0502050101010101" pitchFamily="34" charset="-79"/>
                        </a:rPr>
                        <a:t>Observation Result</a:t>
                      </a:r>
                      <a:endParaRPr lang="ko-KR" altLang="en-US" sz="3200" dirty="0">
                        <a:latin typeface="Narkisim" panose="020E0502050101010101" pitchFamily="34" charset="-79"/>
                        <a:cs typeface="Narkisim" panose="020E0502050101010101" pitchFamily="34" charset="-79"/>
                      </a:endParaRPr>
                    </a:p>
                  </a:txBody>
                  <a:tcPr anchor="ctr"/>
                </a:tc>
              </a:tr>
              <a:tr h="1098210">
                <a:tc>
                  <a:txBody>
                    <a:bodyPr/>
                    <a:lstStyle/>
                    <a:p>
                      <a:pPr algn="ctr" latinLnBrk="1"/>
                      <a:r>
                        <a:rPr lang="en-US" altLang="ko-KR" sz="2400" dirty="0" smtClean="0">
                          <a:latin typeface="Narkisim" panose="020E0502050101010101" pitchFamily="34" charset="-79"/>
                          <a:cs typeface="Narkisim" panose="020E0502050101010101" pitchFamily="34" charset="-79"/>
                        </a:rPr>
                        <a:t>2014 T3</a:t>
                      </a:r>
                      <a:br>
                        <a:rPr lang="en-US" altLang="ko-KR" sz="2400" dirty="0" smtClean="0">
                          <a:latin typeface="Narkisim" panose="020E0502050101010101" pitchFamily="34" charset="-79"/>
                          <a:cs typeface="Narkisim" panose="020E0502050101010101" pitchFamily="34" charset="-79"/>
                        </a:rPr>
                      </a:br>
                      <a:r>
                        <a:rPr lang="en-US" altLang="ko-KR" sz="2400" dirty="0" smtClean="0">
                          <a:latin typeface="Narkisim" panose="020E0502050101010101" pitchFamily="34" charset="-79"/>
                          <a:cs typeface="Narkisim" panose="020E0502050101010101" pitchFamily="34" charset="-79"/>
                        </a:rPr>
                        <a:t>09/2014 </a:t>
                      </a:r>
                      <a:endParaRPr lang="ko-KR" altLang="en-US" sz="2400" dirty="0">
                        <a:latin typeface="Narkisim" panose="020E0502050101010101" pitchFamily="34" charset="-79"/>
                        <a:cs typeface="Narkisim" panose="020E0502050101010101" pitchFamily="34" charset="-79"/>
                      </a:endParaRPr>
                    </a:p>
                  </a:txBody>
                  <a:tcPr anchor="ctr"/>
                </a:tc>
                <a:tc>
                  <a:txBody>
                    <a:bodyPr/>
                    <a:lstStyle/>
                    <a:p>
                      <a:pPr algn="ctr" latinLnBrk="1"/>
                      <a:r>
                        <a:rPr lang="en-US" altLang="ko-KR" sz="2400" dirty="0" smtClean="0">
                          <a:latin typeface="Narkisim" panose="020E0502050101010101" pitchFamily="34" charset="-79"/>
                          <a:cs typeface="Narkisim" panose="020E0502050101010101" pitchFamily="34" charset="-79"/>
                        </a:rPr>
                        <a:t>3</a:t>
                      </a:r>
                      <a:endParaRPr lang="ko-KR" altLang="en-US" sz="2400" dirty="0">
                        <a:latin typeface="Narkisim" panose="020E0502050101010101" pitchFamily="34" charset="-79"/>
                        <a:cs typeface="Narkisim" panose="020E0502050101010101" pitchFamily="34" charset="-79"/>
                      </a:endParaRPr>
                    </a:p>
                  </a:txBody>
                  <a:tcPr anchor="ctr"/>
                </a:tc>
                <a:tc>
                  <a:txBody>
                    <a:bodyPr/>
                    <a:lstStyle/>
                    <a:p>
                      <a:pPr algn="ctr" latinLnBrk="1"/>
                      <a:r>
                        <a:rPr lang="en-US" altLang="ko-KR" sz="2400" dirty="0" smtClean="0">
                          <a:latin typeface="Narkisim" panose="020E0502050101010101" pitchFamily="34" charset="-79"/>
                          <a:cs typeface="Narkisim" panose="020E0502050101010101" pitchFamily="34" charset="-79"/>
                        </a:rPr>
                        <a:t>Cloudy</a:t>
                      </a:r>
                      <a:endParaRPr lang="ko-KR" altLang="en-US" sz="2400" dirty="0">
                        <a:latin typeface="Narkisim" panose="020E0502050101010101" pitchFamily="34" charset="-79"/>
                        <a:cs typeface="Narkisim" panose="020E0502050101010101" pitchFamily="34" charset="-79"/>
                      </a:endParaRPr>
                    </a:p>
                  </a:txBody>
                  <a:tcPr anchor="ctr"/>
                </a:tc>
              </a:tr>
              <a:tr h="1098210">
                <a:tc>
                  <a:txBody>
                    <a:bodyPr/>
                    <a:lstStyle/>
                    <a:p>
                      <a:pPr algn="ctr" latinLnBrk="1"/>
                      <a:r>
                        <a:rPr lang="en-US" altLang="ko-KR" sz="2400" dirty="0" smtClean="0">
                          <a:latin typeface="Narkisim" panose="020E0502050101010101" pitchFamily="34" charset="-79"/>
                          <a:cs typeface="Narkisim" panose="020E0502050101010101" pitchFamily="34" charset="-79"/>
                        </a:rPr>
                        <a:t>2015 T1</a:t>
                      </a:r>
                      <a:br>
                        <a:rPr lang="en-US" altLang="ko-KR" sz="2400" dirty="0" smtClean="0">
                          <a:latin typeface="Narkisim" panose="020E0502050101010101" pitchFamily="34" charset="-79"/>
                          <a:cs typeface="Narkisim" panose="020E0502050101010101" pitchFamily="34" charset="-79"/>
                        </a:rPr>
                      </a:br>
                      <a:r>
                        <a:rPr lang="en-US" altLang="ko-KR" sz="2400" dirty="0" smtClean="0">
                          <a:latin typeface="Narkisim" panose="020E0502050101010101" pitchFamily="34" charset="-79"/>
                          <a:cs typeface="Narkisim" panose="020E0502050101010101" pitchFamily="34" charset="-79"/>
                        </a:rPr>
                        <a:t>03/2015</a:t>
                      </a:r>
                      <a:endParaRPr lang="ko-KR" altLang="en-US" sz="2400" dirty="0">
                        <a:latin typeface="Narkisim" panose="020E0502050101010101" pitchFamily="34" charset="-79"/>
                        <a:cs typeface="Narkisim" panose="020E0502050101010101" pitchFamily="34" charset="-79"/>
                      </a:endParaRPr>
                    </a:p>
                  </a:txBody>
                  <a:tcPr anchor="ctr"/>
                </a:tc>
                <a:tc>
                  <a:txBody>
                    <a:bodyPr/>
                    <a:lstStyle/>
                    <a:p>
                      <a:pPr algn="ctr" latinLnBrk="1"/>
                      <a:r>
                        <a:rPr lang="en-US" altLang="ko-KR" sz="2400" dirty="0" smtClean="0">
                          <a:latin typeface="Narkisim" panose="020E0502050101010101" pitchFamily="34" charset="-79"/>
                          <a:cs typeface="Narkisim" panose="020E0502050101010101" pitchFamily="34" charset="-79"/>
                        </a:rPr>
                        <a:t>2</a:t>
                      </a:r>
                      <a:endParaRPr lang="ko-KR" altLang="en-US" sz="2400" dirty="0">
                        <a:latin typeface="Narkisim" panose="020E0502050101010101" pitchFamily="34" charset="-79"/>
                        <a:cs typeface="Narkisim" panose="020E0502050101010101" pitchFamily="34" charset="-79"/>
                      </a:endParaRPr>
                    </a:p>
                  </a:txBody>
                  <a:tcPr anchor="ctr"/>
                </a:tc>
                <a:tc>
                  <a:txBody>
                    <a:bodyPr/>
                    <a:lstStyle/>
                    <a:p>
                      <a:pPr algn="ctr" latinLnBrk="1"/>
                      <a:r>
                        <a:rPr lang="en-US" altLang="ko-KR" sz="2400" dirty="0" smtClean="0">
                          <a:latin typeface="Narkisim" panose="020E0502050101010101" pitchFamily="34" charset="-79"/>
                          <a:cs typeface="Narkisim" panose="020E0502050101010101" pitchFamily="34" charset="-79"/>
                        </a:rPr>
                        <a:t>Cloudy</a:t>
                      </a:r>
                      <a:endParaRPr lang="ko-KR" altLang="en-US" sz="2400" dirty="0">
                        <a:latin typeface="Narkisim" panose="020E0502050101010101" pitchFamily="34" charset="-79"/>
                        <a:cs typeface="Narkisim" panose="020E0502050101010101" pitchFamily="34" charset="-79"/>
                      </a:endParaRPr>
                    </a:p>
                  </a:txBody>
                  <a:tcPr anchor="ctr"/>
                </a:tc>
              </a:tr>
              <a:tr h="1098210">
                <a:tc>
                  <a:txBody>
                    <a:bodyPr/>
                    <a:lstStyle/>
                    <a:p>
                      <a:pPr algn="ctr" latinLnBrk="1"/>
                      <a:r>
                        <a:rPr lang="en-US" altLang="ko-KR" sz="2400" dirty="0" smtClean="0">
                          <a:latin typeface="Narkisim" panose="020E0502050101010101" pitchFamily="34" charset="-79"/>
                          <a:cs typeface="Narkisim" panose="020E0502050101010101" pitchFamily="34" charset="-79"/>
                        </a:rPr>
                        <a:t>2015 T2</a:t>
                      </a:r>
                      <a:br>
                        <a:rPr lang="en-US" altLang="ko-KR" sz="2400" dirty="0" smtClean="0">
                          <a:latin typeface="Narkisim" panose="020E0502050101010101" pitchFamily="34" charset="-79"/>
                          <a:cs typeface="Narkisim" panose="020E0502050101010101" pitchFamily="34" charset="-79"/>
                        </a:rPr>
                      </a:br>
                      <a:r>
                        <a:rPr lang="en-US" altLang="ko-KR" sz="2400" dirty="0" smtClean="0">
                          <a:latin typeface="Narkisim" panose="020E0502050101010101" pitchFamily="34" charset="-79"/>
                          <a:cs typeface="Narkisim" panose="020E0502050101010101" pitchFamily="34" charset="-79"/>
                        </a:rPr>
                        <a:t>04</a:t>
                      </a:r>
                      <a:r>
                        <a:rPr lang="en-US" altLang="ko-KR" sz="2400" baseline="0" dirty="0" smtClean="0">
                          <a:latin typeface="Narkisim" panose="020E0502050101010101" pitchFamily="34" charset="-79"/>
                          <a:cs typeface="Narkisim" panose="020E0502050101010101" pitchFamily="34" charset="-79"/>
                        </a:rPr>
                        <a:t> – 05 / 2015</a:t>
                      </a:r>
                      <a:endParaRPr lang="ko-KR" altLang="en-US" sz="2400" dirty="0">
                        <a:latin typeface="Narkisim" panose="020E0502050101010101" pitchFamily="34" charset="-79"/>
                        <a:cs typeface="Narkisim" panose="020E0502050101010101" pitchFamily="34" charset="-79"/>
                      </a:endParaRPr>
                    </a:p>
                  </a:txBody>
                  <a:tcPr anchor="ctr"/>
                </a:tc>
                <a:tc>
                  <a:txBody>
                    <a:bodyPr/>
                    <a:lstStyle/>
                    <a:p>
                      <a:pPr algn="ctr" latinLnBrk="1"/>
                      <a:r>
                        <a:rPr lang="en-US" altLang="ko-KR" sz="2400" dirty="0" smtClean="0">
                          <a:latin typeface="Narkisim" panose="020E0502050101010101" pitchFamily="34" charset="-79"/>
                          <a:cs typeface="Narkisim" panose="020E0502050101010101" pitchFamily="34" charset="-79"/>
                        </a:rPr>
                        <a:t>3</a:t>
                      </a:r>
                      <a:endParaRPr lang="ko-KR" altLang="en-US" sz="2400" dirty="0">
                        <a:latin typeface="Narkisim" panose="020E0502050101010101" pitchFamily="34" charset="-79"/>
                        <a:cs typeface="Narkisim" panose="020E0502050101010101" pitchFamily="34" charset="-79"/>
                      </a:endParaRPr>
                    </a:p>
                  </a:txBody>
                  <a:tcPr anchor="ctr"/>
                </a:tc>
                <a:tc>
                  <a:txBody>
                    <a:bodyPr/>
                    <a:lstStyle/>
                    <a:p>
                      <a:pPr algn="ctr" latinLnBrk="1"/>
                      <a:r>
                        <a:rPr lang="en-US" altLang="ko-KR" sz="2400" dirty="0" smtClean="0">
                          <a:latin typeface="Narkisim" panose="020E0502050101010101" pitchFamily="34" charset="-79"/>
                          <a:cs typeface="Narkisim" panose="020E0502050101010101" pitchFamily="34" charset="-79"/>
                        </a:rPr>
                        <a:t>Apr.</a:t>
                      </a:r>
                      <a:r>
                        <a:rPr lang="en-US" altLang="ko-KR" sz="2400" baseline="0" dirty="0" smtClean="0">
                          <a:latin typeface="Narkisim" panose="020E0502050101010101" pitchFamily="34" charset="-79"/>
                          <a:cs typeface="Narkisim" panose="020E0502050101010101" pitchFamily="34" charset="-79"/>
                        </a:rPr>
                        <a:t> 29 – Tau Boo</a:t>
                      </a:r>
                    </a:p>
                    <a:p>
                      <a:pPr algn="ctr" latinLnBrk="1"/>
                      <a:r>
                        <a:rPr lang="en-US" altLang="ko-KR" sz="2400" baseline="0" dirty="0" smtClean="0">
                          <a:latin typeface="Narkisim" panose="020E0502050101010101" pitchFamily="34" charset="-79"/>
                          <a:cs typeface="Narkisim" panose="020E0502050101010101" pitchFamily="34" charset="-79"/>
                        </a:rPr>
                        <a:t>May. 1 – WASP3</a:t>
                      </a:r>
                      <a:endParaRPr lang="ko-KR" altLang="en-US" sz="2400" dirty="0">
                        <a:latin typeface="Narkisim" panose="020E0502050101010101" pitchFamily="34" charset="-79"/>
                        <a:cs typeface="Narkisim" panose="020E0502050101010101" pitchFamily="34" charset="-79"/>
                      </a:endParaRPr>
                    </a:p>
                  </a:txBody>
                  <a:tcPr anchor="ctr"/>
                </a:tc>
              </a:tr>
            </a:tbl>
          </a:graphicData>
        </a:graphic>
      </p:graphicFrame>
    </p:spTree>
    <p:extLst>
      <p:ext uri="{BB962C8B-B14F-4D97-AF65-F5344CB8AC3E}">
        <p14:creationId xmlns:p14="http://schemas.microsoft.com/office/powerpoint/2010/main" val="2518301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18708</TotalTime>
  <Words>1859</Words>
  <Application>Microsoft Office PowerPoint</Application>
  <PresentationFormat>와이드스크린</PresentationFormat>
  <Paragraphs>214</Paragraphs>
  <Slides>16</Slides>
  <Notes>15</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16</vt:i4>
      </vt:variant>
    </vt:vector>
  </HeadingPairs>
  <TitlesOfParts>
    <vt:vector size="27" baseType="lpstr">
      <vt:lpstr>Arial Unicode MS</vt:lpstr>
      <vt:lpstr>Myriad Pro Light</vt:lpstr>
      <vt:lpstr>Tarzan</vt:lpstr>
      <vt:lpstr>맑은 고딕</vt:lpstr>
      <vt:lpstr>Arial</vt:lpstr>
      <vt:lpstr>Cambria Math</vt:lpstr>
      <vt:lpstr>Candara</vt:lpstr>
      <vt:lpstr>Constantia</vt:lpstr>
      <vt:lpstr>Narkisim</vt:lpstr>
      <vt:lpstr>Times New Roman</vt:lpstr>
      <vt:lpstr>Office 테마</vt:lpstr>
      <vt:lpstr>The Study of Exoplanetary  Atmosphere with IGRINS</vt:lpstr>
      <vt:lpstr>Outline</vt:lpstr>
      <vt:lpstr>Introduction</vt:lpstr>
      <vt:lpstr>IGRINS</vt:lpstr>
      <vt:lpstr>Method</vt:lpstr>
      <vt:lpstr>Method</vt:lpstr>
      <vt:lpstr>Method</vt:lpstr>
      <vt:lpstr>Method</vt:lpstr>
      <vt:lpstr>Observation</vt:lpstr>
      <vt:lpstr>Observation</vt:lpstr>
      <vt:lpstr>Analysis</vt:lpstr>
      <vt:lpstr>Analysis</vt:lpstr>
      <vt:lpstr>Analysis</vt:lpstr>
      <vt:lpstr>Result</vt:lpstr>
      <vt:lpstr>Result</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KHPark</dc:creator>
  <cp:lastModifiedBy>박근홍</cp:lastModifiedBy>
  <cp:revision>255</cp:revision>
  <cp:lastPrinted>2015-03-23T06:22:26Z</cp:lastPrinted>
  <dcterms:created xsi:type="dcterms:W3CDTF">2015-03-20T12:18:53Z</dcterms:created>
  <dcterms:modified xsi:type="dcterms:W3CDTF">2015-11-13T04:49:24Z</dcterms:modified>
</cp:coreProperties>
</file>