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8" r:id="rId2"/>
    <p:sldId id="393" r:id="rId3"/>
    <p:sldId id="398" r:id="rId4"/>
    <p:sldId id="415" r:id="rId5"/>
    <p:sldId id="400" r:id="rId6"/>
    <p:sldId id="401" r:id="rId7"/>
    <p:sldId id="383" r:id="rId8"/>
    <p:sldId id="399" r:id="rId9"/>
    <p:sldId id="416" r:id="rId10"/>
    <p:sldId id="417" r:id="rId11"/>
    <p:sldId id="423" r:id="rId12"/>
    <p:sldId id="422" r:id="rId13"/>
    <p:sldId id="427" r:id="rId14"/>
    <p:sldId id="42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BB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70220" autoAdjust="0"/>
  </p:normalViewPr>
  <p:slideViewPr>
    <p:cSldViewPr snapToGrid="0" snapToObjects="1">
      <p:cViewPr varScale="1">
        <p:scale>
          <a:sx n="53" d="100"/>
          <a:sy n="53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-25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275A8-B0A5-A04C-9E09-E4D5A5DF275D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9B874-956F-D647-9F95-32FA58497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76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A4AF6-73C9-F246-AA05-2ED2468EFB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7576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9B874-956F-D647-9F95-32FA584971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9B874-956F-D647-9F95-32FA584971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9B874-956F-D647-9F95-32FA584971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9B874-956F-D647-9F95-32FA584971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9B874-956F-D647-9F95-32FA584971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9B874-956F-D647-9F95-32FA584971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9B874-956F-D647-9F95-32FA5849712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9B874-956F-D647-9F95-32FA584971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9B874-956F-D647-9F95-32FA584971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9B874-956F-D647-9F95-32FA584971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9B874-956F-D647-9F95-32FA584971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9B874-956F-D647-9F95-32FA584971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9B874-956F-D647-9F95-32FA584971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1131004-AF0F-6E47-97DF-2E3C125B97E1}" type="datetime2">
              <a:rPr lang="en-US" smtClean="0"/>
              <a:pPr/>
              <a:t>Friday, November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05E1FD-EC99-8E41-B24D-39CE06030CDA}" type="datetime2">
              <a:rPr lang="en-US" smtClean="0"/>
              <a:pPr/>
              <a:t>Friday, November 13,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305625" y="4612476"/>
            <a:ext cx="8533575" cy="93345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altLang="ko-KR" b="1" dirty="0" smtClean="0"/>
              <a:t>IGRINS spectroscopy of Class I sources, </a:t>
            </a:r>
            <a:br>
              <a:rPr lang="en-US" altLang="ko-KR" b="1" dirty="0" smtClean="0"/>
            </a:br>
            <a:r>
              <a:rPr lang="en-US" altLang="ko-KR" b="1" dirty="0" smtClean="0"/>
              <a:t>IRAS 03445+3242 &amp; IRAS 04239+2436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b="1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146305" y="5562599"/>
            <a:ext cx="8692896" cy="748553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altLang="ko-KR" sz="1800" dirty="0" err="1" smtClean="0"/>
              <a:t>Seokho</a:t>
            </a:r>
            <a:r>
              <a:rPr lang="en-US" altLang="ko-KR" sz="1800" dirty="0" smtClean="0"/>
              <a:t> Lee</a:t>
            </a:r>
            <a:r>
              <a:rPr lang="en-US" altLang="ko-KR" sz="1800" baseline="30000" dirty="0" smtClean="0"/>
              <a:t>1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Jeong-Eun</a:t>
            </a:r>
            <a:r>
              <a:rPr lang="en-US" altLang="ko-KR" sz="1800" dirty="0" smtClean="0"/>
              <a:t> Lee</a:t>
            </a:r>
            <a:r>
              <a:rPr lang="en-US" altLang="ko-KR" sz="1800" baseline="30000" dirty="0" smtClean="0"/>
              <a:t>1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Sunkyung</a:t>
            </a:r>
            <a:r>
              <a:rPr lang="en-US" altLang="ko-KR" sz="1800" dirty="0" smtClean="0"/>
              <a:t> Park</a:t>
            </a:r>
            <a:r>
              <a:rPr lang="en-US" altLang="ko-KR" sz="1800" baseline="30000" dirty="0" smtClean="0"/>
              <a:t>1</a:t>
            </a:r>
            <a:r>
              <a:rPr lang="en-US" altLang="ko-KR" sz="1800" dirty="0" smtClean="0"/>
              <a:t>,  Jae-</a:t>
            </a:r>
            <a:r>
              <a:rPr lang="en-US" altLang="ko-KR" sz="1800" dirty="0" err="1" smtClean="0"/>
              <a:t>Joon</a:t>
            </a:r>
            <a:r>
              <a:rPr lang="en-US" altLang="ko-KR" sz="1800" dirty="0" smtClean="0"/>
              <a:t> Lee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,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altLang="ko-KR" sz="1800" dirty="0" smtClean="0"/>
              <a:t>Benjamin Kidder</a:t>
            </a:r>
            <a:r>
              <a:rPr lang="en-US" altLang="ko-KR" sz="1800" baseline="30000" dirty="0" smtClean="0"/>
              <a:t>3</a:t>
            </a:r>
            <a:r>
              <a:rPr lang="en-US" altLang="ko-KR" sz="1800" dirty="0" smtClean="0"/>
              <a:t>, Gregory Mace</a:t>
            </a:r>
            <a:r>
              <a:rPr lang="en-US" altLang="ko-KR" sz="1800" baseline="30000" dirty="0" smtClean="0"/>
              <a:t>3</a:t>
            </a:r>
            <a:r>
              <a:rPr lang="en-US" altLang="ko-KR" sz="1800" dirty="0" smtClean="0"/>
              <a:t>, and Daniel T.  Jaffe</a:t>
            </a:r>
            <a:r>
              <a:rPr lang="en-US" altLang="ko-KR" sz="1800" baseline="30000" dirty="0" smtClean="0"/>
              <a:t>3</a:t>
            </a:r>
            <a:r>
              <a:rPr lang="en-US" altLang="ko-KR" sz="1800" dirty="0" smtClean="0"/>
              <a:t>,</a:t>
            </a:r>
            <a:endParaRPr lang="en-US" altLang="ko-KR" sz="1800" baseline="30000" dirty="0" smtClean="0"/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altLang="ko-KR" baseline="30000" dirty="0" smtClean="0"/>
              <a:t>1</a:t>
            </a:r>
            <a:r>
              <a:rPr lang="en-US" altLang="ko-KR" dirty="0" smtClean="0"/>
              <a:t>KHU, 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KASI , </a:t>
            </a:r>
            <a:r>
              <a:rPr lang="en-US" altLang="ko-KR" baseline="30000" dirty="0" smtClean="0"/>
              <a:t>3</a:t>
            </a:r>
            <a:r>
              <a:rPr lang="en-US" altLang="ko-KR" dirty="0" smtClean="0"/>
              <a:t>Univ. of Texas,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380" y="82905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IGRINS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4" descr="http://www.as.utexas.edu/astronomy/research/people/jaffe/imgs/cad_drawing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50" y="1575049"/>
            <a:ext cx="3981367" cy="2622881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7603" y="302078"/>
            <a:ext cx="2052510" cy="187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9982" y="2343536"/>
            <a:ext cx="1968274" cy="207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/>
          <p:cNvSpPr/>
          <p:nvPr/>
        </p:nvSpPr>
        <p:spPr>
          <a:xfrm>
            <a:off x="6829982" y="239103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NICMOS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829982" y="2668035"/>
            <a:ext cx="12218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00B050"/>
                </a:solidFill>
              </a:rPr>
              <a:t>[Fe II] 1.644 </a:t>
            </a:r>
            <a:r>
              <a:rPr lang="en-US" altLang="ko-KR" sz="1050" dirty="0" smtClean="0">
                <a:solidFill>
                  <a:srgbClr val="00B050"/>
                </a:solidFill>
              </a:rPr>
              <a:t>um</a:t>
            </a:r>
            <a:r>
              <a:rPr lang="en-US" altLang="ko-KR" sz="1100" dirty="0" smtClean="0">
                <a:solidFill>
                  <a:srgbClr val="00B050"/>
                </a:solidFill>
              </a:rPr>
              <a:t> 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901232" y="2873784"/>
            <a:ext cx="1098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H</a:t>
            </a:r>
            <a:r>
              <a:rPr lang="en-US" altLang="ko-KR" sz="11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ko-KR" sz="1100" dirty="0" smtClean="0">
                <a:solidFill>
                  <a:srgbClr val="FF0000"/>
                </a:solidFill>
              </a:rPr>
              <a:t>     2.122um 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57603" y="317467"/>
            <a:ext cx="833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</a:rPr>
              <a:t>12CO  2-1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9981" y="302078"/>
            <a:ext cx="200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IRAS 03445+3242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15052" y="2447086"/>
            <a:ext cx="227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IRAS 04239+2436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-203132" y="6211669"/>
            <a:ext cx="8409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dirty="0" smtClean="0"/>
              <a:t>Preliminary results of </a:t>
            </a:r>
          </a:p>
          <a:p>
            <a:pPr lvl="1"/>
            <a:r>
              <a:rPr lang="en-US" altLang="ko-KR" dirty="0" smtClean="0"/>
              <a:t>IGRINS Survey of Protoplanetary Disks (Korean legacy program)</a:t>
            </a:r>
          </a:p>
        </p:txBody>
      </p:sp>
    </p:spTree>
    <p:extLst>
      <p:ext uri="{BB962C8B-B14F-4D97-AF65-F5344CB8AC3E}">
        <p14:creationId xmlns="" xmlns:p14="http://schemas.microsoft.com/office/powerpoint/2010/main" val="31588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7776"/>
            <a:ext cx="8054787" cy="524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98474" y="27335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Emission from the inner hot disk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474" y="1362423"/>
            <a:ext cx="69589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IRAS03445+3242 : V</a:t>
            </a:r>
            <a:r>
              <a:rPr lang="en-US" altLang="ko-KR" sz="1600" b="1" baseline="-25000" dirty="0" smtClean="0">
                <a:solidFill>
                  <a:srgbClr val="FF0000"/>
                </a:solidFill>
              </a:rPr>
              <a:t>in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=100 kms</a:t>
            </a:r>
            <a:r>
              <a:rPr lang="en-US" altLang="ko-KR" sz="1600" b="1" baseline="30000" dirty="0" smtClean="0">
                <a:solidFill>
                  <a:srgbClr val="FF0000"/>
                </a:solidFill>
              </a:rPr>
              <a:t>-1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FWHM = 40 km s</a:t>
            </a:r>
            <a:r>
              <a:rPr lang="en-US" altLang="ko-KR" sz="1600" b="1" baseline="30000" dirty="0" smtClean="0">
                <a:solidFill>
                  <a:srgbClr val="FF0000"/>
                </a:solidFill>
              </a:rPr>
              <a:t>-1 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704" y="3927816"/>
            <a:ext cx="69589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IRAS04239+2436 : V</a:t>
            </a:r>
            <a:r>
              <a:rPr lang="en-US" altLang="ko-KR" sz="1600" b="1" baseline="-25000" dirty="0" smtClean="0">
                <a:solidFill>
                  <a:srgbClr val="FF0000"/>
                </a:solidFill>
              </a:rPr>
              <a:t>in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=125 kms</a:t>
            </a:r>
            <a:r>
              <a:rPr lang="en-US" altLang="ko-KR" sz="1600" b="1" baseline="30000" dirty="0" smtClean="0">
                <a:solidFill>
                  <a:srgbClr val="FF0000"/>
                </a:solidFill>
              </a:rPr>
              <a:t>-1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FWHM = 30 km s</a:t>
            </a:r>
            <a:r>
              <a:rPr lang="en-US" altLang="ko-KR" sz="1600" b="1" baseline="30000" dirty="0" smtClean="0">
                <a:solidFill>
                  <a:srgbClr val="FF0000"/>
                </a:solidFill>
              </a:rPr>
              <a:t>-1  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50874" y="6364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&amp; Discussions :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altLang="ko-KR" sz="3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altLang="ko-K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altLang="ko-KR" sz="3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and inclination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123879" y="1693047"/>
          <a:ext cx="4102100" cy="850900"/>
        </p:xfrm>
        <a:graphic>
          <a:graphicData uri="http://schemas.openxmlformats.org/presentationml/2006/ole">
            <p:oleObj spid="_x0000_s56322" name="Equation" r:id="rId4" imgW="2323800" imgH="4824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79907" y="5303700"/>
            <a:ext cx="5977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Inclination :  </a:t>
            </a:r>
            <a:r>
              <a:rPr lang="en-US" altLang="ko-KR" sz="1600" b="1" dirty="0" err="1" smtClean="0"/>
              <a:t>Arce</a:t>
            </a:r>
            <a:r>
              <a:rPr lang="en-US" altLang="ko-KR" sz="1600" b="1" dirty="0" smtClean="0"/>
              <a:t> &amp; Goodman (2001), Davis et al. 2003</a:t>
            </a:r>
            <a:endParaRPr lang="ko-KR" altLang="en-US" sz="1600" b="1" dirty="0"/>
          </a:p>
        </p:txBody>
      </p:sp>
      <p:graphicFrame>
        <p:nvGraphicFramePr>
          <p:cNvPr id="9" name="내용 개체 틀 5"/>
          <p:cNvGraphicFramePr>
            <a:graphicFrameLocks/>
          </p:cNvGraphicFramePr>
          <p:nvPr/>
        </p:nvGraphicFramePr>
        <p:xfrm>
          <a:off x="1123879" y="2625592"/>
          <a:ext cx="629708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417"/>
                <a:gridCol w="1259417"/>
                <a:gridCol w="1259417"/>
                <a:gridCol w="1259417"/>
                <a:gridCol w="125941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err="1" smtClean="0"/>
                        <a:t>i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M</a:t>
                      </a:r>
                      <a:r>
                        <a:rPr lang="en-US" altLang="ko-KR" baseline="-25000" dirty="0" err="1" smtClean="0"/>
                        <a:t>star</a:t>
                      </a:r>
                      <a:endParaRPr lang="ko-KR" alt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R</a:t>
                      </a:r>
                      <a:r>
                        <a:rPr lang="en-US" altLang="ko-KR" baseline="-25000" dirty="0" err="1" smtClean="0"/>
                        <a:t>in</a:t>
                      </a:r>
                      <a:r>
                        <a:rPr lang="en-US" altLang="ko-KR" dirty="0" smtClean="0"/>
                        <a:t> (AU)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</a:t>
                      </a:r>
                      <a:r>
                        <a:rPr lang="en-US" altLang="ko-KR" baseline="-25000" dirty="0" smtClean="0"/>
                        <a:t>2000K</a:t>
                      </a:r>
                      <a:r>
                        <a:rPr lang="en-US" altLang="ko-KR" dirty="0" smtClean="0"/>
                        <a:t> (AU)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IRAS 03445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67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0.21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0.015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0.09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rgbClr val="FF0000"/>
                          </a:solidFill>
                        </a:rPr>
                        <a:t>77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0.24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0.020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0.12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87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0.48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0.042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0.24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IRAS 04239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75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0.47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0.025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0.13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0.55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0.030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0.15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85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0.77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0.043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0.22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650874" y="5783706"/>
            <a:ext cx="82089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In T -Tauri and </a:t>
            </a:r>
            <a:r>
              <a:rPr lang="en-US" altLang="ko-KR" sz="2400" dirty="0" err="1" smtClean="0"/>
              <a:t>Herbig</a:t>
            </a:r>
            <a:r>
              <a:rPr lang="en-US" altLang="ko-KR" sz="2400" dirty="0" smtClean="0"/>
              <a:t>  </a:t>
            </a:r>
            <a:r>
              <a:rPr lang="en-US" altLang="ko-KR" sz="2400" dirty="0" err="1" smtClean="0"/>
              <a:t>Ae</a:t>
            </a:r>
            <a:r>
              <a:rPr lang="en-US" altLang="ko-KR" sz="2400" dirty="0" smtClean="0"/>
              <a:t> /Be stars, most CO overtone emission is radiated inside of ~ 0.15 AU </a:t>
            </a:r>
            <a:r>
              <a:rPr lang="en-US" altLang="ko-KR" dirty="0" smtClean="0"/>
              <a:t>.</a:t>
            </a:r>
          </a:p>
          <a:p>
            <a:pPr algn="r"/>
            <a:r>
              <a:rPr lang="en-US" altLang="ko-KR" dirty="0" smtClean="0"/>
              <a:t>(Berthoud et al.  2007, Eisner et al. 2014)</a:t>
            </a:r>
            <a:r>
              <a:rPr lang="en-US" altLang="ko-KR" dirty="0" smtClean="0">
                <a:solidFill>
                  <a:srgbClr val="FF0000"/>
                </a:solidFill>
              </a:rPr>
              <a:t>	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98474" y="242234"/>
            <a:ext cx="7556313" cy="1116106"/>
          </a:xfrm>
        </p:spPr>
        <p:txBody>
          <a:bodyPr/>
          <a:lstStyle/>
          <a:p>
            <a:r>
              <a:rPr lang="en-US" altLang="ko-KR" sz="2400" dirty="0" smtClean="0"/>
              <a:t>Results &amp; Discussions: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CO (v= 0</a:t>
            </a:r>
            <a:r>
              <a:rPr lang="en-US" altLang="ko-KR" dirty="0" smtClean="0">
                <a:sym typeface="Wingdings" pitchFamily="2" charset="2"/>
              </a:rPr>
              <a:t>2)</a:t>
            </a:r>
            <a:r>
              <a:rPr lang="en-US" altLang="ko-KR" dirty="0" smtClean="0"/>
              <a:t> Absorption Lines</a:t>
            </a:r>
            <a:endParaRPr lang="ko-KR" altLang="en-US" dirty="0"/>
          </a:p>
        </p:txBody>
      </p:sp>
      <p:pic>
        <p:nvPicPr>
          <p:cNvPr id="10" name="내용 개체 틀 9" descr="i03_co_ab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8286" y="1483032"/>
            <a:ext cx="7556501" cy="2929141"/>
          </a:xfrm>
        </p:spPr>
      </p:pic>
      <p:pic>
        <p:nvPicPr>
          <p:cNvPr id="11" name="그림 10" descr="i04_co_ab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286" y="3945899"/>
            <a:ext cx="7556501" cy="2912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0657" y="3671720"/>
            <a:ext cx="260537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R(J) : J </a:t>
            </a:r>
            <a:r>
              <a:rPr lang="en-US" altLang="ko-KR" dirty="0" smtClean="0">
                <a:solidFill>
                  <a:srgbClr val="FF0000"/>
                </a:solidFill>
                <a:sym typeface="Wingdings" pitchFamily="2" charset="2"/>
              </a:rPr>
              <a:t> J +1, v=02</a:t>
            </a:r>
          </a:p>
          <a:p>
            <a:r>
              <a:rPr lang="en-US" altLang="ko-KR" dirty="0" smtClean="0">
                <a:solidFill>
                  <a:srgbClr val="002060"/>
                </a:solidFill>
                <a:sym typeface="Wingdings" pitchFamily="2" charset="2"/>
              </a:rPr>
              <a:t>P(J) : J   J -1, v=02</a:t>
            </a:r>
            <a:endParaRPr lang="ko-KR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8474" y="242234"/>
            <a:ext cx="7556313" cy="1116106"/>
          </a:xfrm>
        </p:spPr>
        <p:txBody>
          <a:bodyPr/>
          <a:lstStyle/>
          <a:p>
            <a:r>
              <a:rPr lang="en-US" altLang="ko-KR" sz="2400" dirty="0" smtClean="0"/>
              <a:t>Results &amp; Discussions: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Narrow CO absorption lines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98474" y="1207827"/>
            <a:ext cx="8645526" cy="392373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Assumption : LTE  + optically thin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3912381" cy="52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2381" y="1718545"/>
            <a:ext cx="3821881" cy="514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0619" y="3979794"/>
            <a:ext cx="66936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0000"/>
                </a:solidFill>
              </a:rPr>
              <a:t>Blueshifted  warm gas </a:t>
            </a:r>
            <a:r>
              <a:rPr lang="en-US" altLang="ko-KR" sz="2400" b="1" dirty="0" smtClean="0">
                <a:solidFill>
                  <a:srgbClr val="FF0000"/>
                </a:solidFill>
                <a:sym typeface="Wingdings" pitchFamily="2" charset="2"/>
              </a:rPr>
              <a:t> wind or outflow 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Cartoon of disk derived from the CO overtone transitions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그림 9" descr="disk_model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50738"/>
            <a:ext cx="9144001" cy="37138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2729" y="6334780"/>
            <a:ext cx="284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Scale is not linear!!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071" y="2932918"/>
            <a:ext cx="192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rgbClr val="FF0000"/>
                </a:solidFill>
              </a:rPr>
              <a:t>V</a:t>
            </a:r>
            <a:r>
              <a:rPr lang="en-US" altLang="ko-KR" b="1" baseline="-25000" dirty="0" err="1" smtClean="0">
                <a:solidFill>
                  <a:srgbClr val="FF0000"/>
                </a:solidFill>
              </a:rPr>
              <a:t>rot</a:t>
            </a:r>
            <a:r>
              <a:rPr lang="en-US" altLang="ko-KR" b="1" dirty="0" smtClean="0">
                <a:solidFill>
                  <a:srgbClr val="FF0000"/>
                </a:solidFill>
              </a:rPr>
              <a:t> ~100 km s</a:t>
            </a:r>
            <a:r>
              <a:rPr lang="en-US" altLang="ko-KR" b="1" baseline="30000" dirty="0" smtClean="0">
                <a:solidFill>
                  <a:srgbClr val="FF0000"/>
                </a:solidFill>
              </a:rPr>
              <a:t>-1</a:t>
            </a:r>
            <a:endParaRPr lang="ko-KR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3443" y="2563586"/>
            <a:ext cx="259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rgbClr val="230BB5"/>
                </a:solidFill>
              </a:rPr>
              <a:t>V</a:t>
            </a:r>
            <a:r>
              <a:rPr lang="en-US" altLang="ko-KR" b="1" baseline="-25000" dirty="0" err="1" smtClean="0">
                <a:solidFill>
                  <a:srgbClr val="230BB5"/>
                </a:solidFill>
              </a:rPr>
              <a:t>wind</a:t>
            </a:r>
            <a:r>
              <a:rPr lang="en-US" altLang="ko-KR" b="1" baseline="-25000" dirty="0" smtClean="0">
                <a:solidFill>
                  <a:srgbClr val="230BB5"/>
                </a:solidFill>
              </a:rPr>
              <a:t>/</a:t>
            </a:r>
            <a:r>
              <a:rPr lang="en-US" altLang="ko-KR" b="1" baseline="-25000" dirty="0" err="1" smtClean="0">
                <a:solidFill>
                  <a:srgbClr val="230BB5"/>
                </a:solidFill>
              </a:rPr>
              <a:t>outfow</a:t>
            </a:r>
            <a:r>
              <a:rPr lang="en-US" altLang="ko-KR" b="1" dirty="0" smtClean="0">
                <a:solidFill>
                  <a:srgbClr val="230BB5"/>
                </a:solidFill>
              </a:rPr>
              <a:t> ~5 km s</a:t>
            </a:r>
            <a:r>
              <a:rPr lang="en-US" altLang="ko-KR" b="1" baseline="30000" dirty="0" smtClean="0">
                <a:solidFill>
                  <a:srgbClr val="230BB5"/>
                </a:solidFill>
              </a:rPr>
              <a:t>-1</a:t>
            </a:r>
            <a:endParaRPr lang="ko-KR" altLang="en-US" b="1" baseline="30000" dirty="0">
              <a:solidFill>
                <a:srgbClr val="230BB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7690" y="4163786"/>
            <a:ext cx="1289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Times New Roman"/>
                <a:ea typeface="휴먼둥근헤드라인" pitchFamily="18" charset="-127"/>
                <a:cs typeface="Times New Roman"/>
              </a:rPr>
              <a:t>≤ </a:t>
            </a:r>
            <a:r>
              <a:rPr lang="en-US" altLang="ko-KR" sz="1400" dirty="0" smtClean="0">
                <a:solidFill>
                  <a:srgbClr val="FF0000"/>
                </a:solidFill>
                <a:latin typeface="Arial Rounded MT Bold" pitchFamily="34" charset="0"/>
                <a:ea typeface="휴먼둥근헤드라인" pitchFamily="18" charset="-127"/>
              </a:rPr>
              <a:t>~ 0.15 AU</a:t>
            </a:r>
            <a:endParaRPr lang="ko-KR" altLang="en-US" dirty="0">
              <a:solidFill>
                <a:srgbClr val="FF0000"/>
              </a:solidFill>
              <a:latin typeface="Arial Rounded MT Bold" pitchFamily="34" charset="0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</a:p>
          <a:p>
            <a:pPr lvl="1"/>
            <a:r>
              <a:rPr lang="en-US" altLang="ko-KR" dirty="0" smtClean="0"/>
              <a:t>Targets</a:t>
            </a:r>
          </a:p>
          <a:p>
            <a:pPr lvl="1"/>
            <a:r>
              <a:rPr lang="en-US" altLang="ko-KR" dirty="0" smtClean="0"/>
              <a:t>Previous works</a:t>
            </a:r>
          </a:p>
          <a:p>
            <a:pPr lvl="1"/>
            <a:r>
              <a:rPr lang="en-US" altLang="ko-KR" dirty="0" smtClean="0"/>
              <a:t>CO overtone emission</a:t>
            </a:r>
          </a:p>
          <a:p>
            <a:r>
              <a:rPr lang="en-US" altLang="ko-KR" dirty="0" smtClean="0"/>
              <a:t>Observation &amp; Data reduction</a:t>
            </a:r>
          </a:p>
          <a:p>
            <a:r>
              <a:rPr lang="en-US" altLang="ko-KR" dirty="0" smtClean="0"/>
              <a:t>Model </a:t>
            </a:r>
          </a:p>
          <a:p>
            <a:r>
              <a:rPr lang="en-US" altLang="ko-KR" dirty="0" smtClean="0"/>
              <a:t>Results &amp; Discussions</a:t>
            </a:r>
          </a:p>
          <a:p>
            <a:r>
              <a:rPr lang="en-US" altLang="ko-KR" dirty="0" smtClean="0"/>
              <a:t>Summary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Targets :  Class I sources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1680" y="5220264"/>
            <a:ext cx="6681881" cy="140572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Low spectral resolution  NIR spectroscopy</a:t>
            </a:r>
          </a:p>
          <a:p>
            <a:pPr lvl="1"/>
            <a:r>
              <a:rPr lang="en-US" altLang="ko-KR" dirty="0" smtClean="0"/>
              <a:t>High veiling excess</a:t>
            </a:r>
          </a:p>
          <a:p>
            <a:pPr lvl="1"/>
            <a:r>
              <a:rPr lang="en-US" altLang="ko-KR" dirty="0" smtClean="0"/>
              <a:t>Contamination of photospheric lines is small!!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824386" y="1705968"/>
          <a:ext cx="6859303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48"/>
                <a:gridCol w="2616864"/>
                <a:gridCol w="258509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IRAS03445+3242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IRAS04239+2436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R.A.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03:47:41.60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04:36:56.30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Dec.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+32:51:43.8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+24:43:35.3</a:t>
                      </a:r>
                      <a:endParaRPr lang="ko-KR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 (pc)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280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140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L</a:t>
                      </a:r>
                      <a:r>
                        <a:rPr lang="en-US" altLang="ko-KR" baseline="-25000" dirty="0" err="1" smtClean="0"/>
                        <a:t>bol</a:t>
                      </a:r>
                      <a:r>
                        <a:rPr lang="en-US" altLang="ko-KR" dirty="0" smtClean="0"/>
                        <a:t> (</a:t>
                      </a:r>
                      <a:r>
                        <a:rPr lang="en-US" altLang="ko-KR" dirty="0" err="1" smtClean="0"/>
                        <a:t>L</a:t>
                      </a:r>
                      <a:r>
                        <a:rPr lang="en-US" altLang="ko-KR" baseline="-25000" dirty="0" err="1" smtClean="0">
                          <a:latin typeface="Arial"/>
                          <a:cs typeface="Arial"/>
                        </a:rPr>
                        <a:t>ʘ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3.8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1.1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Ks (</a:t>
                      </a:r>
                      <a:r>
                        <a:rPr lang="en-US" altLang="ko-KR" dirty="0" err="1" smtClean="0"/>
                        <a:t>mag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11.214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9.764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Av (</a:t>
                      </a:r>
                      <a:r>
                        <a:rPr lang="en-US" altLang="ko-KR" dirty="0" err="1" smtClean="0"/>
                        <a:t>mag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25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Other name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B5-IRS 5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HH 366 VLA 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HH 300 VLA 1</a:t>
                      </a:r>
                      <a:r>
                        <a:rPr lang="en-US" altLang="ko-KR" baseline="0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69039" y="6509279"/>
            <a:ext cx="2674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002060"/>
                </a:solidFill>
              </a:rPr>
              <a:t>Connelley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 &amp; Greene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Previous works:</a:t>
            </a:r>
            <a:br>
              <a:rPr lang="en-US" altLang="ko-KR" dirty="0" smtClean="0"/>
            </a:br>
            <a:r>
              <a:rPr lang="en-US" altLang="ko-KR" dirty="0" smtClean="0"/>
              <a:t>VLT integral field spectroscopy</a:t>
            </a:r>
            <a:endParaRPr lang="ko-KR" altLang="en-US" dirty="0"/>
          </a:p>
        </p:txBody>
      </p:sp>
      <p:pic>
        <p:nvPicPr>
          <p:cNvPr id="13" name="내용 개체 틀 12" descr="HH30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592" y="3343353"/>
            <a:ext cx="5561770" cy="3514648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1415" y="3852112"/>
            <a:ext cx="320678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44435" y="2774894"/>
            <a:ext cx="2115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cont.    2.16   </a:t>
            </a:r>
            <a:r>
              <a:rPr lang="el-GR" altLang="ko-KR" sz="1600" b="1" dirty="0" smtClean="0">
                <a:latin typeface="Arial"/>
                <a:ea typeface="맑은 고딕"/>
                <a:cs typeface="Arial"/>
              </a:rPr>
              <a:t>μ</a:t>
            </a:r>
            <a:r>
              <a:rPr lang="en-US" altLang="ko-KR" sz="1600" b="1" dirty="0" smtClean="0">
                <a:latin typeface="Arial"/>
                <a:ea typeface="맑은 고딕"/>
                <a:cs typeface="Arial"/>
              </a:rPr>
              <a:t>m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 </a:t>
            </a:r>
            <a:r>
              <a:rPr lang="el-GR" altLang="ko-KR" sz="1600" b="1" dirty="0" smtClean="0">
                <a:solidFill>
                  <a:srgbClr val="FF0000"/>
                </a:solidFill>
                <a:latin typeface="Arial" pitchFamily="34" charset="0"/>
                <a:ea typeface="맑은 고딕"/>
                <a:cs typeface="Arial" pitchFamily="34" charset="0"/>
              </a:rPr>
              <a:t>γ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ea typeface="맑은 고딕"/>
                <a:cs typeface="Arial" pitchFamily="34" charset="0"/>
              </a:rPr>
              <a:t>     2.166 </a:t>
            </a:r>
            <a:r>
              <a:rPr lang="el-GR" altLang="ko-KR" sz="1600" b="1" dirty="0" smtClean="0">
                <a:solidFill>
                  <a:srgbClr val="FF0000"/>
                </a:solidFill>
                <a:latin typeface="Arial" pitchFamily="34" charset="0"/>
                <a:ea typeface="맑은 고딕"/>
                <a:cs typeface="Arial" pitchFamily="34" charset="0"/>
              </a:rPr>
              <a:t>μ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ea typeface="맑은 고딕"/>
                <a:cs typeface="Arial" pitchFamily="34" charset="0"/>
              </a:rPr>
              <a:t>m</a:t>
            </a:r>
          </a:p>
          <a:p>
            <a:r>
              <a:rPr lang="en-US" altLang="ko-KR" sz="1600" b="1" dirty="0" smtClean="0">
                <a:solidFill>
                  <a:srgbClr val="00B050"/>
                </a:solidFill>
                <a:latin typeface="Arial" pitchFamily="34" charset="0"/>
                <a:ea typeface="맑은 고딕"/>
                <a:cs typeface="Arial" pitchFamily="34" charset="0"/>
              </a:rPr>
              <a:t>H</a:t>
            </a:r>
            <a:r>
              <a:rPr lang="en-US" altLang="ko-KR" sz="1600" b="1" baseline="-25000" dirty="0" smtClean="0">
                <a:solidFill>
                  <a:srgbClr val="00B050"/>
                </a:solidFill>
                <a:latin typeface="Arial" pitchFamily="34" charset="0"/>
                <a:ea typeface="맑은 고딕"/>
                <a:cs typeface="Arial" pitchFamily="34" charset="0"/>
              </a:rPr>
              <a:t>2</a:t>
            </a:r>
            <a:r>
              <a:rPr lang="en-US" altLang="ko-KR" sz="1600" b="1" dirty="0" smtClean="0">
                <a:solidFill>
                  <a:srgbClr val="00B050"/>
                </a:solidFill>
                <a:latin typeface="Arial" pitchFamily="34" charset="0"/>
                <a:ea typeface="맑은 고딕"/>
                <a:cs typeface="Arial" pitchFamily="34" charset="0"/>
              </a:rPr>
              <a:t> S(0) 2.122 </a:t>
            </a:r>
            <a:r>
              <a:rPr lang="el-GR" altLang="ko-KR" sz="1600" b="1" dirty="0" smtClean="0">
                <a:solidFill>
                  <a:srgbClr val="00B050"/>
                </a:solidFill>
                <a:latin typeface="Arial" pitchFamily="34" charset="0"/>
                <a:ea typeface="맑은 고딕"/>
                <a:cs typeface="Arial" pitchFamily="34" charset="0"/>
              </a:rPr>
              <a:t>μ</a:t>
            </a:r>
            <a:r>
              <a:rPr lang="en-US" altLang="ko-KR" sz="1600" b="1" dirty="0" smtClean="0">
                <a:solidFill>
                  <a:srgbClr val="00B050"/>
                </a:solidFill>
                <a:latin typeface="Arial" pitchFamily="34" charset="0"/>
                <a:ea typeface="맑은 고딕"/>
                <a:cs typeface="Arial" pitchFamily="34" charset="0"/>
              </a:rPr>
              <a:t>m</a:t>
            </a:r>
          </a:p>
          <a:p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ea typeface="맑은 고딕"/>
                <a:cs typeface="Arial" pitchFamily="34" charset="0"/>
              </a:rPr>
              <a:t>[Fe II]   1.644 </a:t>
            </a:r>
            <a:r>
              <a:rPr lang="el-GR" altLang="ko-KR" sz="1600" b="1" dirty="0" smtClean="0">
                <a:solidFill>
                  <a:srgbClr val="0070C0"/>
                </a:solidFill>
                <a:latin typeface="Arial" pitchFamily="34" charset="0"/>
                <a:ea typeface="맑은 고딕"/>
                <a:cs typeface="Arial" pitchFamily="34" charset="0"/>
              </a:rPr>
              <a:t>μ</a:t>
            </a:r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ea typeface="맑은 고딕"/>
                <a:cs typeface="Arial" pitchFamily="34" charset="0"/>
              </a:rPr>
              <a:t>m</a:t>
            </a:r>
            <a:endParaRPr lang="ko-KR" alt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3871" y="1600200"/>
            <a:ext cx="218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Davis et al. (2011)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91698" y="1641144"/>
            <a:ext cx="126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R ~ 1500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498474" y="1937633"/>
            <a:ext cx="4360129" cy="1405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498474" y="1969532"/>
            <a:ext cx="4360129" cy="1405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14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Accretion tracer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Br </a:t>
            </a:r>
            <a:r>
              <a:rPr kumimoji="0" lang="el-GR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γ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 </a:t>
            </a:r>
          </a:p>
          <a:p>
            <a:pPr marL="228600" indent="-228600">
              <a:lnSpc>
                <a:spcPts val="14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ea typeface="맑은 고딕"/>
                <a:cs typeface="Arial" pitchFamily="34" charset="0"/>
              </a:rPr>
              <a:t>Jet &amp; outflow </a:t>
            </a:r>
            <a:r>
              <a:rPr lang="en-US" altLang="ko-KR" dirty="0" smtClean="0">
                <a:solidFill>
                  <a:srgbClr val="7030A0"/>
                </a:solidFill>
                <a:latin typeface="Arial" pitchFamily="34" charset="0"/>
                <a:ea typeface="맑은 고딕"/>
                <a:cs typeface="Arial" pitchFamily="34" charset="0"/>
              </a:rPr>
              <a:t>: [Fe II] , H</a:t>
            </a:r>
            <a:r>
              <a:rPr lang="en-US" altLang="ko-KR" baseline="-25000" dirty="0" smtClean="0">
                <a:solidFill>
                  <a:srgbClr val="7030A0"/>
                </a:solidFill>
                <a:latin typeface="Arial" pitchFamily="34" charset="0"/>
                <a:ea typeface="맑은 고딕"/>
                <a:cs typeface="Arial" pitchFamily="34" charset="0"/>
              </a:rPr>
              <a:t>2</a:t>
            </a:r>
            <a:r>
              <a:rPr lang="en-US" altLang="ko-KR" dirty="0" smtClean="0">
                <a:solidFill>
                  <a:srgbClr val="7030A0"/>
                </a:solidFill>
                <a:latin typeface="Arial" pitchFamily="34" charset="0"/>
                <a:ea typeface="맑은 고딕"/>
                <a:cs typeface="Arial" pitchFamily="34" charset="0"/>
              </a:rPr>
              <a:t> 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ts val="14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ea typeface="맑은 고딕"/>
                <a:cs typeface="Arial" pitchFamily="34" charset="0"/>
              </a:rPr>
              <a:t>Disk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/>
                <a:cs typeface="Arial" pitchFamily="34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 :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CO</a:t>
            </a:r>
            <a:r>
              <a:rPr kumimoji="0" lang="en-US" altLang="ko-KR" sz="1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 overtone  Na I, Ca I, Mg I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991" y="3551046"/>
            <a:ext cx="3574879" cy="3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 overtone (∆v=2)</a:t>
            </a:r>
            <a:br>
              <a:rPr lang="en-US" altLang="ko-KR" dirty="0" smtClean="0"/>
            </a:br>
            <a:r>
              <a:rPr lang="en-US" altLang="ko-KR" dirty="0" err="1" smtClean="0"/>
              <a:t>rovibrational</a:t>
            </a:r>
            <a:r>
              <a:rPr lang="en-US" altLang="ko-KR" dirty="0" smtClean="0"/>
              <a:t> emission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Emitted from hot (2500-5000 K) and dense (n &gt; 10</a:t>
            </a:r>
            <a:r>
              <a:rPr lang="en-US" altLang="ko-KR" baseline="30000" dirty="0" smtClean="0"/>
              <a:t>11</a:t>
            </a:r>
            <a:r>
              <a:rPr lang="en-US" altLang="ko-KR" dirty="0" smtClean="0"/>
              <a:t> cm</a:t>
            </a:r>
            <a:r>
              <a:rPr lang="en-US" altLang="ko-KR" baseline="30000" dirty="0" smtClean="0"/>
              <a:t>-3</a:t>
            </a:r>
            <a:r>
              <a:rPr lang="en-US" altLang="ko-KR" dirty="0" smtClean="0"/>
              <a:t>) gas (</a:t>
            </a:r>
            <a:r>
              <a:rPr lang="en-US" altLang="ko-KR" dirty="0" err="1" smtClean="0"/>
              <a:t>Calvet</a:t>
            </a:r>
            <a:r>
              <a:rPr lang="en-US" altLang="ko-KR" dirty="0" smtClean="0"/>
              <a:t> et al. 1991, Martin 1997)</a:t>
            </a:r>
          </a:p>
          <a:p>
            <a:r>
              <a:rPr lang="en-US" altLang="ko-KR" dirty="0" smtClean="0"/>
              <a:t>~0.15 AU of Keplerian disk   in T Tauri  &amp; </a:t>
            </a:r>
            <a:r>
              <a:rPr lang="en-US" altLang="ko-KR" dirty="0" err="1" smtClean="0"/>
              <a:t>Herbig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Ae</a:t>
            </a:r>
            <a:r>
              <a:rPr lang="en-US" altLang="ko-KR" dirty="0" smtClean="0"/>
              <a:t>/Be  stars                                                                     (e.g. </a:t>
            </a:r>
            <a:r>
              <a:rPr lang="en-US" altLang="ko-KR" dirty="0" err="1" smtClean="0"/>
              <a:t>Najita</a:t>
            </a:r>
            <a:r>
              <a:rPr lang="en-US" altLang="ko-KR" dirty="0" smtClean="0"/>
              <a:t> et al. 1996, 2009; </a:t>
            </a:r>
            <a:r>
              <a:rPr lang="en-US" altLang="ko-KR" dirty="0" err="1" smtClean="0"/>
              <a:t>Thi</a:t>
            </a:r>
            <a:r>
              <a:rPr lang="en-US" altLang="ko-KR" dirty="0" smtClean="0"/>
              <a:t> et al. 2005)</a:t>
            </a:r>
          </a:p>
          <a:p>
            <a:r>
              <a:rPr lang="en-US" altLang="ko-KR" dirty="0" smtClean="0"/>
              <a:t>CO overtone band head profile </a:t>
            </a:r>
          </a:p>
          <a:p>
            <a:pPr>
              <a:buNone/>
            </a:pPr>
            <a:r>
              <a:rPr lang="en-US" altLang="ko-KR" dirty="0" smtClean="0">
                <a:latin typeface="맑은 고딕"/>
                <a:ea typeface="맑은 고딕"/>
              </a:rPr>
              <a:t>     → disk rotation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993815" y="5664498"/>
            <a:ext cx="23706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dirty="0" smtClean="0">
                <a:ea typeface="굴림" charset="-127"/>
              </a:rPr>
              <a:t>Rings of </a:t>
            </a:r>
            <a:r>
              <a:rPr lang="en-US" altLang="ko-KR" dirty="0">
                <a:ea typeface="굴림" charset="-127"/>
              </a:rPr>
              <a:t>constant </a:t>
            </a:r>
          </a:p>
          <a:p>
            <a:r>
              <a:rPr lang="en-US" altLang="ko-KR" dirty="0">
                <a:ea typeface="굴림" charset="-127"/>
              </a:rPr>
              <a:t>rotational </a:t>
            </a:r>
            <a:r>
              <a:rPr lang="en-US" altLang="ko-KR" dirty="0" smtClean="0">
                <a:ea typeface="굴림" charset="-127"/>
              </a:rPr>
              <a:t>velocities</a:t>
            </a:r>
          </a:p>
          <a:p>
            <a:r>
              <a:rPr lang="en-US" altLang="ko-KR" dirty="0" smtClean="0">
                <a:ea typeface="굴림" charset="-127"/>
              </a:rPr>
              <a:t>(Kraus  et al. 2000)</a:t>
            </a:r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Observation &amp; Data Reduction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Observation</a:t>
            </a:r>
          </a:p>
          <a:p>
            <a:pPr lvl="1"/>
            <a:r>
              <a:rPr lang="en-US" altLang="ko-KR" dirty="0" smtClean="0"/>
              <a:t>IRAS 03445+3242 on 20 Jan.  2015</a:t>
            </a:r>
          </a:p>
          <a:p>
            <a:pPr lvl="1"/>
            <a:r>
              <a:rPr lang="en-US" altLang="ko-KR" dirty="0" smtClean="0"/>
              <a:t>IRAS 04239+2435 on 26 &amp; 27 Nov.  2014 (</a:t>
            </a:r>
            <a:r>
              <a:rPr lang="en-US" altLang="ko-KR" dirty="0" smtClean="0">
                <a:solidFill>
                  <a:srgbClr val="FF0000"/>
                </a:solidFill>
              </a:rPr>
              <a:t>twice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Calibration with the IGRINS Pipeline (Jae-</a:t>
            </a:r>
            <a:r>
              <a:rPr lang="en-US" altLang="ko-KR" dirty="0" err="1" smtClean="0"/>
              <a:t>Joon</a:t>
            </a:r>
            <a:r>
              <a:rPr lang="en-US" altLang="ko-KR" dirty="0" smtClean="0"/>
              <a:t> Lee)</a:t>
            </a:r>
          </a:p>
          <a:p>
            <a:r>
              <a:rPr lang="en-US" altLang="ko-KR" dirty="0" smtClean="0"/>
              <a:t>Telluric line correction  with the observation of A0 stars.</a:t>
            </a:r>
          </a:p>
          <a:p>
            <a:pPr lvl="1"/>
            <a:r>
              <a:rPr lang="en-US" altLang="ko-KR" dirty="0" smtClean="0"/>
              <a:t>the difference in </a:t>
            </a:r>
            <a:r>
              <a:rPr lang="en-US" altLang="ko-KR" dirty="0" err="1" smtClean="0"/>
              <a:t>airmass</a:t>
            </a:r>
            <a:r>
              <a:rPr lang="en-US" altLang="ko-KR" dirty="0" smtClean="0"/>
              <a:t> and changes in wavelength solution are also considered (0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order approximation).</a:t>
            </a:r>
          </a:p>
          <a:p>
            <a:pPr lvl="1"/>
            <a:r>
              <a:rPr lang="en-US" altLang="ko-KR" dirty="0" smtClean="0"/>
              <a:t>HI recombination lines in A0 stars are corrected by using Vega spectrum (Gaussian-convolved with a fitted </a:t>
            </a:r>
            <a:r>
              <a:rPr lang="en-US" altLang="ko-KR" dirty="0" err="1" smtClean="0"/>
              <a:t>V</a:t>
            </a:r>
            <a:r>
              <a:rPr lang="en-US" altLang="ko-KR" baseline="-25000" dirty="0" err="1" smtClean="0"/>
              <a:t>rot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Absolute flux calibration using 2MASS data.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 band of  IRAS 03445+3242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그림 9" descr="I03_co_ban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53853"/>
            <a:ext cx="9144000" cy="3104147"/>
          </a:xfrm>
          <a:prstGeom prst="rect">
            <a:avLst/>
          </a:prstGeom>
        </p:spPr>
      </p:pic>
      <p:pic>
        <p:nvPicPr>
          <p:cNvPr id="14" name="그림 13" descr="i03_co_bandhead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633" y="1306034"/>
            <a:ext cx="2520000" cy="25200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5" name="그림 14" descr="i03_co_bandtail.pn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0852" y="1319098"/>
            <a:ext cx="2520000" cy="2520000"/>
          </a:xfrm>
          <a:prstGeom prst="rect">
            <a:avLst/>
          </a:prstGeom>
          <a:ln w="25400">
            <a:solidFill>
              <a:srgbClr val="230BB5"/>
            </a:solidFill>
          </a:ln>
        </p:spPr>
      </p:pic>
      <p:pic>
        <p:nvPicPr>
          <p:cNvPr id="16" name="그림 15" descr="i03_co_band_abs.pn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3390" y="1319098"/>
            <a:ext cx="2520000" cy="2520000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17" name="직사각형 16"/>
          <p:cNvSpPr/>
          <p:nvPr/>
        </p:nvSpPr>
        <p:spPr>
          <a:xfrm>
            <a:off x="718456" y="4702629"/>
            <a:ext cx="470263" cy="11625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020400" y="4672147"/>
            <a:ext cx="470263" cy="1162594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839013" y="4811484"/>
            <a:ext cx="470263" cy="116259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809897" y="6087310"/>
            <a:ext cx="679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v= 2-0</a:t>
            </a:r>
            <a:endParaRPr lang="ko-KR" alt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60038" y="6096017"/>
            <a:ext cx="679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v= 3-1</a:t>
            </a:r>
            <a:endParaRPr lang="ko-KR" alt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44864" y="6104724"/>
            <a:ext cx="679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v= 4-2</a:t>
            </a:r>
            <a:endParaRPr lang="ko-KR" alt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68879" y="6087305"/>
            <a:ext cx="679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v= 5-3</a:t>
            </a:r>
            <a:endParaRPr lang="ko-KR" alt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6897" y="1359259"/>
            <a:ext cx="12105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Broad bandhead</a:t>
            </a:r>
            <a:endParaRPr lang="ko-KR" alt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60785" y="1395493"/>
            <a:ext cx="16067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Double peak s </a:t>
            </a:r>
          </a:p>
          <a:p>
            <a:r>
              <a:rPr lang="en-US" altLang="ko-KR" sz="1200" b="1" dirty="0" smtClean="0"/>
              <a:t>in isolated lines</a:t>
            </a:r>
            <a:endParaRPr lang="ko-KR" alt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93779" y="1369367"/>
            <a:ext cx="1464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Narrow </a:t>
            </a:r>
          </a:p>
          <a:p>
            <a:r>
              <a:rPr lang="en-US" altLang="ko-KR" sz="1200" b="1" dirty="0" smtClean="0"/>
              <a:t>absorption lines</a:t>
            </a:r>
            <a:endParaRPr lang="ko-KR" altLang="en-US" sz="1200" b="1" dirty="0"/>
          </a:p>
        </p:txBody>
      </p:sp>
      <p:cxnSp>
        <p:nvCxnSpPr>
          <p:cNvPr id="29" name="직선 연결선 28"/>
          <p:cNvCxnSpPr/>
          <p:nvPr/>
        </p:nvCxnSpPr>
        <p:spPr>
          <a:xfrm flipH="1" flipV="1">
            <a:off x="256897" y="3839098"/>
            <a:ext cx="461559" cy="863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V="1">
            <a:off x="1188719" y="3839098"/>
            <a:ext cx="1571914" cy="863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2020400" y="3839098"/>
            <a:ext cx="840452" cy="863531"/>
          </a:xfrm>
          <a:prstGeom prst="line">
            <a:avLst/>
          </a:prstGeom>
          <a:ln>
            <a:solidFill>
              <a:srgbClr val="230B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H="1">
            <a:off x="2490663" y="3839098"/>
            <a:ext cx="2878217" cy="833049"/>
          </a:xfrm>
          <a:prstGeom prst="line">
            <a:avLst/>
          </a:prstGeom>
          <a:ln>
            <a:solidFill>
              <a:srgbClr val="230B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H="1">
            <a:off x="2860853" y="3839098"/>
            <a:ext cx="2642537" cy="98544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H="1">
            <a:off x="3309277" y="3826034"/>
            <a:ext cx="4745510" cy="9985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06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Model : CO overtone emission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0938" y="1527048"/>
            <a:ext cx="7556313" cy="414496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Modified from </a:t>
            </a:r>
            <a:r>
              <a:rPr lang="en-US" altLang="ko-KR" dirty="0" err="1" smtClean="0"/>
              <a:t>Najita</a:t>
            </a:r>
            <a:r>
              <a:rPr lang="en-US" altLang="ko-KR" dirty="0" smtClean="0"/>
              <a:t> et al. (1996)</a:t>
            </a:r>
          </a:p>
          <a:p>
            <a:r>
              <a:rPr lang="en-US" altLang="ko-KR" dirty="0" smtClean="0"/>
              <a:t>8 parameters for disk model (</a:t>
            </a:r>
            <a:r>
              <a:rPr lang="en-US" altLang="ko-KR" b="1" dirty="0" smtClean="0"/>
              <a:t>4 free parameters 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b="1" dirty="0" smtClean="0"/>
              <a:t>V</a:t>
            </a:r>
            <a:r>
              <a:rPr lang="en-US" altLang="ko-KR" b="1" baseline="-25000" dirty="0" smtClean="0"/>
              <a:t>0</a:t>
            </a:r>
            <a:r>
              <a:rPr lang="en-US" altLang="ko-KR" dirty="0" smtClean="0"/>
              <a:t>  (at inner radius)  :  </a:t>
            </a:r>
            <a:r>
              <a:rPr lang="en-US" altLang="ko-KR" dirty="0" err="1" smtClean="0"/>
              <a:t>V</a:t>
            </a:r>
            <a:r>
              <a:rPr lang="en-US" altLang="ko-KR" baseline="-25000" dirty="0" err="1" smtClean="0"/>
              <a:t>max</a:t>
            </a:r>
            <a:r>
              <a:rPr lang="en-US" altLang="ko-KR" dirty="0" smtClean="0"/>
              <a:t> = V</a:t>
            </a:r>
            <a:r>
              <a:rPr lang="en-US" altLang="ko-KR" baseline="-25000" dirty="0" smtClean="0"/>
              <a:t>0 </a:t>
            </a:r>
            <a:r>
              <a:rPr lang="en-US" altLang="ko-KR" dirty="0" smtClean="0"/>
              <a:t>r</a:t>
            </a:r>
            <a:r>
              <a:rPr lang="en-US" altLang="ko-KR" baseline="30000" dirty="0" smtClean="0"/>
              <a:t>-0.5</a:t>
            </a:r>
            <a:r>
              <a:rPr lang="en-US" altLang="ko-KR" dirty="0" smtClean="0"/>
              <a:t> (Keplerian rotation)</a:t>
            </a:r>
            <a:endParaRPr lang="en-US" altLang="ko-KR" baseline="30000" dirty="0" smtClean="0"/>
          </a:p>
          <a:p>
            <a:pPr lvl="1"/>
            <a:r>
              <a:rPr lang="en-US" altLang="ko-KR" b="1" dirty="0" smtClean="0"/>
              <a:t>T</a:t>
            </a:r>
            <a:r>
              <a:rPr lang="en-US" altLang="ko-KR" b="1" baseline="-25000" dirty="0" smtClean="0"/>
              <a:t>0</a:t>
            </a:r>
            <a:r>
              <a:rPr lang="en-US" altLang="ko-KR" dirty="0" smtClean="0"/>
              <a:t> &amp; p (=0.5)   : 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gas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= T</a:t>
            </a:r>
            <a:r>
              <a:rPr lang="en-US" altLang="ko-KR" baseline="-25000" dirty="0" smtClean="0"/>
              <a:t>0</a:t>
            </a:r>
            <a:r>
              <a:rPr lang="en-US" altLang="ko-KR" dirty="0" smtClean="0"/>
              <a:t> r </a:t>
            </a:r>
            <a:r>
              <a:rPr lang="en-US" altLang="ko-KR" baseline="30000" dirty="0" smtClean="0"/>
              <a:t>–p</a:t>
            </a:r>
          </a:p>
          <a:p>
            <a:pPr lvl="1"/>
            <a:r>
              <a:rPr lang="en-US" altLang="ko-KR" dirty="0" smtClean="0"/>
              <a:t> </a:t>
            </a:r>
            <a:r>
              <a:rPr lang="en-US" altLang="ko-KR" b="1" dirty="0" smtClean="0"/>
              <a:t>N</a:t>
            </a:r>
            <a:r>
              <a:rPr lang="en-US" altLang="ko-KR" b="1" baseline="-25000" dirty="0" smtClean="0"/>
              <a:t>0</a:t>
            </a:r>
            <a:r>
              <a:rPr lang="en-US" altLang="ko-KR" dirty="0" smtClean="0"/>
              <a:t> &amp; q (=1.5)  : N(CO) = N</a:t>
            </a:r>
            <a:r>
              <a:rPr lang="en-US" altLang="ko-KR" baseline="-25000" dirty="0" smtClean="0"/>
              <a:t>0</a:t>
            </a:r>
            <a:r>
              <a:rPr lang="en-US" altLang="ko-KR" dirty="0" smtClean="0"/>
              <a:t> r </a:t>
            </a:r>
            <a:r>
              <a:rPr lang="en-US" altLang="ko-KR" baseline="30000" dirty="0" smtClean="0"/>
              <a:t>–q</a:t>
            </a:r>
          </a:p>
          <a:p>
            <a:pPr lvl="1"/>
            <a:r>
              <a:rPr lang="en-US" altLang="ko-KR" dirty="0" smtClean="0"/>
              <a:t>β  : the ratio  of  R</a:t>
            </a:r>
            <a:r>
              <a:rPr lang="en-US" altLang="ko-KR" baseline="-25000" dirty="0" smtClean="0"/>
              <a:t>out</a:t>
            </a:r>
            <a:r>
              <a:rPr lang="en-US" altLang="ko-KR" dirty="0" smtClean="0"/>
              <a:t> / </a:t>
            </a:r>
            <a:r>
              <a:rPr lang="en-US" altLang="ko-KR" dirty="0" err="1" smtClean="0"/>
              <a:t>R</a:t>
            </a:r>
            <a:r>
              <a:rPr lang="en-US" altLang="ko-KR" baseline="-25000" dirty="0" err="1" smtClean="0"/>
              <a:t>in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 : 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gas</a:t>
            </a:r>
            <a:r>
              <a:rPr lang="en-US" altLang="ko-KR" dirty="0" smtClean="0"/>
              <a:t>(R</a:t>
            </a:r>
            <a:r>
              <a:rPr lang="en-US" altLang="ko-KR" baseline="-25000" dirty="0" smtClean="0"/>
              <a:t>out</a:t>
            </a:r>
            <a:r>
              <a:rPr lang="en-US" altLang="ko-KR" dirty="0" smtClean="0"/>
              <a:t>)= 1000 K, (</a:t>
            </a:r>
            <a:r>
              <a:rPr lang="en-US" altLang="ko-KR" dirty="0" err="1" smtClean="0"/>
              <a:t>R</a:t>
            </a:r>
            <a:r>
              <a:rPr lang="en-US" altLang="ko-KR" baseline="-25000" dirty="0" err="1" smtClean="0"/>
              <a:t>in</a:t>
            </a:r>
            <a:r>
              <a:rPr lang="en-US" altLang="ko-KR" dirty="0" smtClean="0"/>
              <a:t> = 1)</a:t>
            </a:r>
            <a:endParaRPr lang="en-US" altLang="ko-KR" baseline="-25000" dirty="0" smtClean="0"/>
          </a:p>
          <a:p>
            <a:pPr lvl="1"/>
            <a:r>
              <a:rPr lang="en-US" altLang="ko-KR" b="1" dirty="0" smtClean="0"/>
              <a:t>FWHM (line width)</a:t>
            </a:r>
          </a:p>
          <a:p>
            <a:pPr lvl="1"/>
            <a:r>
              <a:rPr lang="en-US" altLang="ko-KR" dirty="0" smtClean="0"/>
              <a:t> V</a:t>
            </a:r>
            <a:r>
              <a:rPr lang="en-US" altLang="ko-KR" baseline="-25000" dirty="0" smtClean="0"/>
              <a:t>LSR </a:t>
            </a:r>
            <a:r>
              <a:rPr lang="en-US" altLang="ko-KR" dirty="0" smtClean="0"/>
              <a:t>:  radial velocity of  source</a:t>
            </a:r>
          </a:p>
          <a:p>
            <a:r>
              <a:rPr lang="en-US" altLang="ko-KR" dirty="0" smtClean="0"/>
              <a:t>For given 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gas</a:t>
            </a:r>
            <a:r>
              <a:rPr lang="en-US" altLang="ko-KR" dirty="0" smtClean="0"/>
              <a:t>,  N(CO),  and FWHM (assuming Gaussian line profile), a local spectrum is calculated using CO molecular data from HITRAN.</a:t>
            </a:r>
          </a:p>
          <a:p>
            <a:r>
              <a:rPr lang="en-US" altLang="ko-KR" dirty="0" smtClean="0"/>
              <a:t>Then, a spectrum at a given annulus is calculated by the  convolution with the profile of the thin rotating annulus: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482654" y="5525707"/>
          <a:ext cx="2260600" cy="685800"/>
        </p:xfrm>
        <a:graphic>
          <a:graphicData uri="http://schemas.openxmlformats.org/presentationml/2006/ole">
            <p:oleObj spid="_x0000_s1026" name="Equation" r:id="rId4" imgW="1409700" imgH="596900" progId="Equation.3">
              <p:embed/>
            </p:oleObj>
          </a:graphicData>
        </a:graphic>
      </p:graphicFrame>
      <p:pic>
        <p:nvPicPr>
          <p:cNvPr id="6" name="그림 5" descr="line_prof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474" y="5525707"/>
            <a:ext cx="4734586" cy="1276528"/>
          </a:xfrm>
          <a:prstGeom prst="rect">
            <a:avLst/>
          </a:prstGeom>
        </p:spPr>
      </p:pic>
      <p:graphicFrame>
        <p:nvGraphicFramePr>
          <p:cNvPr id="7" name="개체 6"/>
          <p:cNvGraphicFramePr>
            <a:graphicFrameLocks noChangeAspect="1"/>
          </p:cNvGraphicFramePr>
          <p:nvPr/>
        </p:nvGraphicFramePr>
        <p:xfrm>
          <a:off x="4489450" y="3790950"/>
          <a:ext cx="3200400" cy="403225"/>
        </p:xfrm>
        <a:graphic>
          <a:graphicData uri="http://schemas.openxmlformats.org/presentationml/2006/ole">
            <p:oleObj spid="_x0000_s1027" name="Equation" r:id="rId6" imgW="17398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Visual extinctions :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474" y="2035496"/>
            <a:ext cx="7556313" cy="4144963"/>
          </a:xfrm>
        </p:spPr>
        <p:txBody>
          <a:bodyPr/>
          <a:lstStyle/>
          <a:p>
            <a:r>
              <a:rPr lang="en-US" altLang="ko-KR" dirty="0" smtClean="0"/>
              <a:t>HI ratio  of  Br </a:t>
            </a:r>
            <a:r>
              <a:rPr lang="el-GR" altLang="ko-KR" dirty="0" smtClean="0">
                <a:latin typeface="맑은 고딕"/>
                <a:ea typeface="맑은 고딕"/>
              </a:rPr>
              <a:t>γ</a:t>
            </a:r>
            <a:r>
              <a:rPr lang="en-US" altLang="ko-KR" dirty="0" smtClean="0">
                <a:latin typeface="맑은 고딕"/>
                <a:ea typeface="맑은 고딕"/>
              </a:rPr>
              <a:t> (2.166) / 10-4 (1.737)</a:t>
            </a:r>
          </a:p>
          <a:p>
            <a:pPr lvl="1"/>
            <a:r>
              <a:rPr lang="en-US" altLang="ko-KR" dirty="0" smtClean="0"/>
              <a:t>Brackett decrement in active T Tauri stars is consistent with case B recombination theory at high densities though relatively low temperatures (n</a:t>
            </a:r>
            <a:r>
              <a:rPr lang="en-US" altLang="ko-KR" baseline="-25000" dirty="0" smtClean="0"/>
              <a:t>e</a:t>
            </a:r>
            <a:r>
              <a:rPr lang="en-US" altLang="ko-KR" dirty="0" smtClean="0"/>
              <a:t> ~10</a:t>
            </a:r>
            <a:r>
              <a:rPr lang="en-US" altLang="ko-KR" baseline="30000" dirty="0" smtClean="0"/>
              <a:t>9</a:t>
            </a:r>
            <a:r>
              <a:rPr lang="en-US" altLang="ko-KR" dirty="0" smtClean="0"/>
              <a:t> -10</a:t>
            </a:r>
            <a:r>
              <a:rPr lang="en-US" altLang="ko-KR" baseline="30000" dirty="0" smtClean="0"/>
              <a:t>10</a:t>
            </a:r>
            <a:r>
              <a:rPr lang="en-US" altLang="ko-KR" dirty="0" smtClean="0"/>
              <a:t> cm</a:t>
            </a:r>
            <a:r>
              <a:rPr lang="en-US" altLang="ko-KR" baseline="30000" dirty="0" smtClean="0"/>
              <a:t>-3</a:t>
            </a:r>
            <a:r>
              <a:rPr lang="en-US" altLang="ko-KR" dirty="0" smtClean="0"/>
              <a:t> &amp; T</a:t>
            </a:r>
            <a:r>
              <a:rPr lang="en-US" altLang="ko-KR" baseline="-25000" dirty="0" smtClean="0"/>
              <a:t>e</a:t>
            </a:r>
            <a:r>
              <a:rPr lang="en-US" altLang="ko-KR" dirty="0" smtClean="0"/>
              <a:t> </a:t>
            </a:r>
            <a:r>
              <a:rPr lang="en-US" altLang="ko-KR" dirty="0" smtClean="0">
                <a:latin typeface="Times New Roman"/>
                <a:cs typeface="Times New Roman"/>
              </a:rPr>
              <a:t>≤</a:t>
            </a:r>
            <a:r>
              <a:rPr lang="en-US" altLang="ko-KR" dirty="0" smtClean="0"/>
              <a:t> 2000 K) (</a:t>
            </a:r>
            <a:r>
              <a:rPr lang="en-US" altLang="ko-KR" dirty="0" err="1" smtClean="0"/>
              <a:t>Bary</a:t>
            </a:r>
            <a:r>
              <a:rPr lang="en-US" altLang="ko-KR" dirty="0" smtClean="0"/>
              <a:t> et al. 200</a:t>
            </a:r>
          </a:p>
          <a:p>
            <a:pPr lvl="1"/>
            <a:r>
              <a:rPr lang="en-US" altLang="ko-KR" dirty="0" smtClean="0"/>
              <a:t>HI  line ratio from Hummer &amp; Storey (1987) </a:t>
            </a:r>
          </a:p>
          <a:p>
            <a:pPr lvl="1">
              <a:buNone/>
            </a:pPr>
            <a:r>
              <a:rPr lang="en-US" altLang="ko-KR" dirty="0" smtClean="0"/>
              <a:t>     with n</a:t>
            </a:r>
            <a:r>
              <a:rPr lang="en-US" altLang="ko-KR" baseline="-25000" dirty="0" smtClean="0"/>
              <a:t>e</a:t>
            </a:r>
            <a:r>
              <a:rPr lang="en-US" altLang="ko-KR" dirty="0" smtClean="0"/>
              <a:t> ~10</a:t>
            </a:r>
            <a:r>
              <a:rPr lang="en-US" altLang="ko-KR" baseline="30000" dirty="0" smtClean="0"/>
              <a:t>9</a:t>
            </a:r>
            <a:r>
              <a:rPr lang="en-US" altLang="ko-KR" dirty="0" smtClean="0"/>
              <a:t> cm</a:t>
            </a:r>
            <a:r>
              <a:rPr lang="en-US" altLang="ko-KR" baseline="30000" dirty="0" smtClean="0"/>
              <a:t>-3</a:t>
            </a:r>
            <a:r>
              <a:rPr lang="en-US" altLang="ko-KR" dirty="0" smtClean="0"/>
              <a:t> &amp; T</a:t>
            </a:r>
            <a:r>
              <a:rPr lang="en-US" altLang="ko-KR" baseline="-25000" dirty="0" smtClean="0"/>
              <a:t>e</a:t>
            </a:r>
            <a:r>
              <a:rPr lang="en-US" altLang="ko-KR" dirty="0" smtClean="0"/>
              <a:t> = 1000 K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1143475" y="4107978"/>
          <a:ext cx="6312848" cy="627797"/>
        </p:xfrm>
        <a:graphic>
          <a:graphicData uri="http://schemas.openxmlformats.org/presentationml/2006/ole">
            <p:oleObj spid="_x0000_s2049" name="Equation" r:id="rId4" imgW="2298600" imgH="228600" progId="Equation.3">
              <p:embed/>
            </p:oleObj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05731" y="4899544"/>
          <a:ext cx="52724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245"/>
                <a:gridCol w="26362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Av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IRAS 03445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36.2 ± 0.06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IRAS</a:t>
                      </a:r>
                      <a:r>
                        <a:rPr lang="en-US" altLang="ko-KR" baseline="0" dirty="0" smtClean="0"/>
                        <a:t> 04239 (26)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38.2 ± 0.06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IRAS 04239 (27)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38.1 ± 0.05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52633" y="6519446"/>
            <a:ext cx="5707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cf. Av = 39 ±4 for I04 (Davis et al. 2011) </a:t>
            </a:r>
            <a:endParaRPr lang="ko-KR" altLang="en-US" sz="1600" b="1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992884" y="1223654"/>
          <a:ext cx="4046537" cy="696913"/>
        </p:xfrm>
        <a:graphic>
          <a:graphicData uri="http://schemas.openxmlformats.org/presentationml/2006/ole">
            <p:oleObj spid="_x0000_s2050" name="Equation" r:id="rId5" imgW="1473120" imgH="2538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39421" y="1600200"/>
            <a:ext cx="270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/>
              <a:t>Rieke</a:t>
            </a:r>
            <a:r>
              <a:rPr lang="en-US" altLang="ko-KR" sz="1600" b="1" dirty="0" smtClean="0"/>
              <a:t> &amp; </a:t>
            </a:r>
            <a:r>
              <a:rPr lang="en-US" altLang="ko-KR" sz="1600" b="1" dirty="0" err="1" smtClean="0"/>
              <a:t>Lebofsky</a:t>
            </a:r>
            <a:r>
              <a:rPr lang="en-US" altLang="ko-KR" sz="1600" b="1" dirty="0" smtClean="0"/>
              <a:t> (1985)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3923</TotalTime>
  <Words>900</Words>
  <Application>Microsoft Office PowerPoint</Application>
  <PresentationFormat>화면 슬라이드 쇼(4:3)</PresentationFormat>
  <Paragraphs>188</Paragraphs>
  <Slides>14</Slides>
  <Notes>14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6" baseType="lpstr">
      <vt:lpstr>Advantage</vt:lpstr>
      <vt:lpstr>Equation</vt:lpstr>
      <vt:lpstr>IGRINS spectroscopy of Class I sources,  IRAS 03445+3242 &amp; IRAS 04239+2436 </vt:lpstr>
      <vt:lpstr>Contents</vt:lpstr>
      <vt:lpstr>Targets :  Class I sources</vt:lpstr>
      <vt:lpstr>Previous works: VLT integral field spectroscopy</vt:lpstr>
      <vt:lpstr>CO overtone (∆v=2) rovibrational emission</vt:lpstr>
      <vt:lpstr>Observation &amp; Data Reduction</vt:lpstr>
      <vt:lpstr>CO band of  IRAS 03445+3242 </vt:lpstr>
      <vt:lpstr>Model : CO overtone emission </vt:lpstr>
      <vt:lpstr>Visual extinctions : </vt:lpstr>
      <vt:lpstr>슬라이드 10</vt:lpstr>
      <vt:lpstr>슬라이드 11</vt:lpstr>
      <vt:lpstr>Results &amp; Discussions: CO (v= 02) Absorption Lines</vt:lpstr>
      <vt:lpstr>Results &amp; Discussions: Narrow CO absorption lines</vt:lpstr>
      <vt:lpstr>Cartoon of disk derived from the CO overtone transitions</vt:lpstr>
    </vt:vector>
  </TitlesOfParts>
  <Company>Kyung Hee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IGRINS observation – 20141116 - 20141122</dc:title>
  <dc:creator>SKPARK</dc:creator>
  <cp:lastModifiedBy>shlee</cp:lastModifiedBy>
  <cp:revision>211</cp:revision>
  <dcterms:created xsi:type="dcterms:W3CDTF">2014-12-21T13:18:30Z</dcterms:created>
  <dcterms:modified xsi:type="dcterms:W3CDTF">2015-11-13T04:58:55Z</dcterms:modified>
</cp:coreProperties>
</file>