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7" r:id="rId3"/>
    <p:sldId id="269" r:id="rId4"/>
    <p:sldId id="266" r:id="rId5"/>
    <p:sldId id="268" r:id="rId6"/>
    <p:sldId id="270" r:id="rId7"/>
    <p:sldId id="271" r:id="rId8"/>
    <p:sldId id="272" r:id="rId9"/>
    <p:sldId id="273" r:id="rId10"/>
    <p:sldId id="274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398F"/>
    <a:srgbClr val="2143A8"/>
    <a:srgbClr val="1C3C98"/>
    <a:srgbClr val="254CC0"/>
    <a:srgbClr val="255699"/>
    <a:srgbClr val="2C64B2"/>
    <a:srgbClr val="3638B2"/>
    <a:srgbClr val="2B57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2D7B8-9E65-5142-A4C0-2E011D6284AF}" type="datetimeFigureOut">
              <a:rPr lang="en-US" smtClean="0"/>
              <a:t>11/11/15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ECC7-23C9-9344-BE40-AD86E6CAD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968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2D7B8-9E65-5142-A4C0-2E011D6284AF}" type="datetimeFigureOut">
              <a:rPr lang="en-US" smtClean="0"/>
              <a:t>11/11/15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ECC7-23C9-9344-BE40-AD86E6CAD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84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2D7B8-9E65-5142-A4C0-2E011D6284AF}" type="datetimeFigureOut">
              <a:rPr lang="en-US" smtClean="0"/>
              <a:t>11/11/15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ECC7-23C9-9344-BE40-AD86E6CAD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219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2D7B8-9E65-5142-A4C0-2E011D6284AF}" type="datetimeFigureOut">
              <a:rPr lang="en-US" smtClean="0"/>
              <a:t>11/11/15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ECC7-23C9-9344-BE40-AD86E6CAD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195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2D7B8-9E65-5142-A4C0-2E011D6284AF}" type="datetimeFigureOut">
              <a:rPr lang="en-US" smtClean="0"/>
              <a:t>11/11/15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ECC7-23C9-9344-BE40-AD86E6CAD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148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2D7B8-9E65-5142-A4C0-2E011D6284AF}" type="datetimeFigureOut">
              <a:rPr lang="en-US" smtClean="0"/>
              <a:t>11/11/15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ECC7-23C9-9344-BE40-AD86E6CAD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380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2D7B8-9E65-5142-A4C0-2E011D6284AF}" type="datetimeFigureOut">
              <a:rPr lang="en-US" smtClean="0"/>
              <a:t>11/11/15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ECC7-23C9-9344-BE40-AD86E6CAD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090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2D7B8-9E65-5142-A4C0-2E011D6284AF}" type="datetimeFigureOut">
              <a:rPr lang="en-US" smtClean="0"/>
              <a:t>11/11/15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ECC7-23C9-9344-BE40-AD86E6CAD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741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2D7B8-9E65-5142-A4C0-2E011D6284AF}" type="datetimeFigureOut">
              <a:rPr lang="en-US" smtClean="0"/>
              <a:t>11/11/15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ECC7-23C9-9344-BE40-AD86E6CAD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144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2D7B8-9E65-5142-A4C0-2E011D6284AF}" type="datetimeFigureOut">
              <a:rPr lang="en-US" smtClean="0"/>
              <a:t>11/11/15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ECC7-23C9-9344-BE40-AD86E6CAD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198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2D7B8-9E65-5142-A4C0-2E011D6284AF}" type="datetimeFigureOut">
              <a:rPr lang="en-US" smtClean="0"/>
              <a:t>11/11/15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ECC7-23C9-9344-BE40-AD86E6CAD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036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2D7B8-9E65-5142-A4C0-2E011D6284AF}" type="datetimeFigureOut">
              <a:rPr lang="en-US" smtClean="0"/>
              <a:t>11/11/15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7ECC7-23C9-9344-BE40-AD86E6CAD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680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2424"/>
            <a:ext cx="7772400" cy="6215289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Chemical Compositions of Stars from IGRINS Spectra; the Good, the Risky, and the Ugly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/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sz="3600" dirty="0" smtClean="0">
                <a:solidFill>
                  <a:srgbClr val="FFFF00"/>
                </a:solidFill>
              </a:rPr>
              <a:t>some comments on the uses and abuses of ordinary stellar  abundance analyses  </a:t>
            </a: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Chris Sneden – UT Austin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626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94213"/>
            <a:ext cx="7772400" cy="5251808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rgbClr val="FFFF00"/>
                </a:solidFill>
              </a:rPr>
              <a:t>Acquiring </a:t>
            </a:r>
            <a:r>
              <a:rPr lang="en-US" sz="3600" dirty="0" smtClean="0">
                <a:solidFill>
                  <a:srgbClr val="FFFF00"/>
                </a:solidFill>
              </a:rPr>
              <a:t>MOOG:</a:t>
            </a:r>
            <a:r>
              <a:rPr lang="en-US" sz="3600" dirty="0">
                <a:solidFill>
                  <a:srgbClr val="FFFF00"/>
                </a:solidFill>
              </a:rPr>
              <a:t/>
            </a:r>
            <a:br>
              <a:rPr lang="en-US" sz="3600" dirty="0">
                <a:solidFill>
                  <a:srgbClr val="FFFF00"/>
                </a:solidFill>
              </a:rPr>
            </a:br>
            <a:r>
              <a:rPr lang="en-US" sz="3600" dirty="0">
                <a:solidFill>
                  <a:srgbClr val="FFFF00"/>
                </a:solidFill>
              </a:rPr>
              <a:t>http://</a:t>
            </a:r>
            <a:r>
              <a:rPr lang="en-US" sz="3600" dirty="0" err="1">
                <a:solidFill>
                  <a:srgbClr val="FFFF00"/>
                </a:solidFill>
              </a:rPr>
              <a:t>www.as.utexas.edu</a:t>
            </a:r>
            <a:r>
              <a:rPr lang="en-US" sz="3600" dirty="0">
                <a:solidFill>
                  <a:srgbClr val="FFFF00"/>
                </a:solidFill>
              </a:rPr>
              <a:t>/~</a:t>
            </a:r>
            <a:r>
              <a:rPr lang="en-US" sz="3600" dirty="0" err="1">
                <a:solidFill>
                  <a:srgbClr val="FFFF00"/>
                </a:solidFill>
              </a:rPr>
              <a:t>chris</a:t>
            </a:r>
            <a:r>
              <a:rPr lang="en-US" sz="3600" dirty="0">
                <a:solidFill>
                  <a:srgbClr val="FFFF00"/>
                </a:solidFill>
              </a:rPr>
              <a:t>/</a:t>
            </a:r>
            <a:r>
              <a:rPr lang="en-US" sz="3600" dirty="0" err="1" smtClean="0">
                <a:solidFill>
                  <a:srgbClr val="FFFF00"/>
                </a:solidFill>
              </a:rPr>
              <a:t>moog.html</a:t>
            </a:r>
            <a:r>
              <a:rPr lang="en-US" sz="3600" dirty="0" smtClean="0">
                <a:solidFill>
                  <a:srgbClr val="FFFF00"/>
                </a:solidFill>
              </a:rPr>
              <a:t/>
            </a:r>
            <a:br>
              <a:rPr lang="en-US" sz="3600" dirty="0" smtClean="0">
                <a:solidFill>
                  <a:srgbClr val="FFFF00"/>
                </a:solidFill>
              </a:rPr>
            </a:br>
            <a:r>
              <a:rPr lang="en-US" sz="3600" dirty="0" smtClean="0">
                <a:solidFill>
                  <a:srgbClr val="FFFF00"/>
                </a:solidFill>
              </a:rPr>
              <a:t/>
            </a:r>
            <a:br>
              <a:rPr lang="en-US" sz="3600" dirty="0" smtClean="0">
                <a:solidFill>
                  <a:srgbClr val="FFFF00"/>
                </a:solidFill>
              </a:rPr>
            </a:br>
            <a:r>
              <a:rPr lang="en-US" sz="3600" dirty="0">
                <a:solidFill>
                  <a:srgbClr val="FFFF00"/>
                </a:solidFill>
              </a:rPr>
              <a:t/>
            </a:r>
            <a:br>
              <a:rPr lang="en-US" sz="3600" dirty="0">
                <a:solidFill>
                  <a:srgbClr val="FFFF00"/>
                </a:solidFill>
              </a:rPr>
            </a:br>
            <a:r>
              <a:rPr lang="en-US" sz="3600" dirty="0" smtClean="0">
                <a:solidFill>
                  <a:srgbClr val="FFFF00"/>
                </a:solidFill>
              </a:rPr>
              <a:t/>
            </a:r>
            <a:br>
              <a:rPr lang="en-US" sz="3600" dirty="0" smtClean="0">
                <a:solidFill>
                  <a:srgbClr val="FFFF00"/>
                </a:solidFill>
              </a:rPr>
            </a:br>
            <a:r>
              <a:rPr lang="en-US" sz="3600" dirty="0" smtClean="0">
                <a:solidFill>
                  <a:srgbClr val="FFFF00"/>
                </a:solidFill>
              </a:rPr>
              <a:t/>
            </a:r>
            <a:br>
              <a:rPr lang="en-US" sz="3600" dirty="0" smtClean="0">
                <a:solidFill>
                  <a:srgbClr val="FFFF00"/>
                </a:solidFill>
              </a:rPr>
            </a:br>
            <a:r>
              <a:rPr lang="en-US" sz="3600" dirty="0">
                <a:solidFill>
                  <a:srgbClr val="FFFF00"/>
                </a:solidFill>
              </a:rPr>
              <a:t/>
            </a:r>
            <a:br>
              <a:rPr lang="en-US" sz="3600" dirty="0">
                <a:solidFill>
                  <a:srgbClr val="FFFF00"/>
                </a:solidFill>
              </a:rPr>
            </a:br>
            <a:r>
              <a:rPr lang="en-US" sz="3600" dirty="0" smtClean="0">
                <a:solidFill>
                  <a:srgbClr val="FFFF00"/>
                </a:solidFill>
              </a:rPr>
              <a:t/>
            </a:r>
            <a:br>
              <a:rPr lang="en-US" sz="3600" dirty="0" smtClean="0">
                <a:solidFill>
                  <a:srgbClr val="FFFF00"/>
                </a:solidFill>
              </a:rPr>
            </a:br>
            <a:r>
              <a:rPr lang="en-US" sz="3600" dirty="0" smtClean="0">
                <a:solidFill>
                  <a:srgbClr val="FFFF00"/>
                </a:solidFill>
              </a:rPr>
              <a:t/>
            </a:r>
            <a:br>
              <a:rPr lang="en-US" sz="3600" dirty="0" smtClean="0">
                <a:solidFill>
                  <a:srgbClr val="FFFF00"/>
                </a:solidFill>
              </a:rPr>
            </a:br>
            <a:r>
              <a:rPr lang="en-US" sz="3600" dirty="0">
                <a:solidFill>
                  <a:srgbClr val="FFFF00"/>
                </a:solidFill>
              </a:rPr>
              <a:t/>
            </a:r>
            <a:br>
              <a:rPr lang="en-US" sz="3600" dirty="0">
                <a:solidFill>
                  <a:srgbClr val="FFFF00"/>
                </a:solidFill>
              </a:rPr>
            </a:br>
            <a:r>
              <a:rPr lang="en-US" sz="3600" dirty="0" smtClean="0">
                <a:solidFill>
                  <a:srgbClr val="FFFF00"/>
                </a:solidFill>
              </a:rPr>
              <a:t>Access to </a:t>
            </a:r>
            <a:r>
              <a:rPr lang="en-US" sz="3600" dirty="0">
                <a:solidFill>
                  <a:srgbClr val="FFFF00"/>
                </a:solidFill>
              </a:rPr>
              <a:t>line lists</a:t>
            </a:r>
            <a:br>
              <a:rPr lang="en-US" sz="3600" dirty="0">
                <a:solidFill>
                  <a:srgbClr val="FFFF00"/>
                </a:solidFill>
              </a:rPr>
            </a:br>
            <a:r>
              <a:rPr lang="en-US" sz="3600" dirty="0">
                <a:solidFill>
                  <a:srgbClr val="FFFF00"/>
                </a:solidFill>
              </a:rPr>
              <a:t>http://</a:t>
            </a:r>
            <a:r>
              <a:rPr lang="en-US" sz="3600" dirty="0" err="1">
                <a:solidFill>
                  <a:srgbClr val="FFFF00"/>
                </a:solidFill>
              </a:rPr>
              <a:t>www.as.utexas.edu</a:t>
            </a:r>
            <a:r>
              <a:rPr lang="en-US" sz="3600" dirty="0">
                <a:solidFill>
                  <a:srgbClr val="FFFF00"/>
                </a:solidFill>
              </a:rPr>
              <a:t>/~</a:t>
            </a:r>
            <a:r>
              <a:rPr lang="en-US" sz="3600" dirty="0" err="1">
                <a:solidFill>
                  <a:srgbClr val="FFFF00"/>
                </a:solidFill>
              </a:rPr>
              <a:t>chris</a:t>
            </a:r>
            <a:r>
              <a:rPr lang="en-US" sz="3600" dirty="0">
                <a:solidFill>
                  <a:srgbClr val="FFFF00"/>
                </a:solidFill>
              </a:rPr>
              <a:t>/</a:t>
            </a:r>
            <a:r>
              <a:rPr lang="en-US" sz="3600" dirty="0" err="1">
                <a:solidFill>
                  <a:srgbClr val="FFFF00"/>
                </a:solidFill>
              </a:rPr>
              <a:t>lab.html</a:t>
            </a:r>
            <a:endParaRPr lang="en-US" sz="3600" dirty="0">
              <a:solidFill>
                <a:srgbClr val="FFFF00"/>
              </a:solidFill>
            </a:endParaRPr>
          </a:p>
        </p:txBody>
      </p:sp>
      <p:pic>
        <p:nvPicPr>
          <p:cNvPr id="5" name="Picture 4" descr="moogpag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97" y="1945864"/>
            <a:ext cx="8876129" cy="3037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09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9718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FFFF00"/>
                </a:solidFill>
              </a:rPr>
              <a:t>Many thanks </a:t>
            </a:r>
            <a:r>
              <a:rPr lang="en-US" dirty="0" smtClean="0">
                <a:solidFill>
                  <a:srgbClr val="FFFF00"/>
                </a:solidFill>
              </a:rPr>
              <a:t>for allowing me to be part of this excellent meeting and workshop!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6268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6268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6268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6268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6268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6268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6268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626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3303" y="64874"/>
            <a:ext cx="8254403" cy="196965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Many people have used MOOG –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a “standard” software package</a:t>
            </a: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for line analysis &amp; spectrum synthesis</a:t>
            </a:r>
            <a:endParaRPr lang="en-US" sz="3600" dirty="0">
              <a:solidFill>
                <a:srgbClr val="FFFF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9983" y="2217555"/>
            <a:ext cx="5321415" cy="348494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9658" y="5785851"/>
            <a:ext cx="8517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Robert Moog (1934-2005), pioneer of electronic music, inventor of the Moog synthesizer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7933" y="6281096"/>
            <a:ext cx="8283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Google header, May 23, 2012:  </a:t>
            </a:r>
            <a:r>
              <a:rPr lang="en-US" dirty="0" err="1" smtClean="0">
                <a:solidFill>
                  <a:srgbClr val="FFFF00"/>
                </a:solidFill>
              </a:rPr>
              <a:t>www.google.com</a:t>
            </a:r>
            <a:r>
              <a:rPr lang="en-US" dirty="0" smtClean="0">
                <a:solidFill>
                  <a:srgbClr val="FFFF00"/>
                </a:solidFill>
              </a:rPr>
              <a:t>/doodles/robert-moogs-78th-birthday 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972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573"/>
            <a:ext cx="7772400" cy="141100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MOOG’s computations are based on well-known physical assumptions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39203" y="1477576"/>
            <a:ext cx="7186583" cy="52783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almost a purely traditional analysis</a:t>
            </a:r>
          </a:p>
          <a:p>
            <a:pPr marL="800100" lvl="1" indent="-342900">
              <a:spcAft>
                <a:spcPts val="600"/>
              </a:spcAft>
              <a:buFont typeface="Wingdings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LTE assumed in ionization/dissociation/excitation</a:t>
            </a:r>
          </a:p>
          <a:p>
            <a:pPr marL="800100" lvl="1" indent="-342900">
              <a:spcAft>
                <a:spcPts val="600"/>
              </a:spcAft>
              <a:buFont typeface="Wingdings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source function = Planck function</a:t>
            </a:r>
          </a:p>
          <a:p>
            <a:pPr marL="800100" lvl="1" indent="-342900">
              <a:spcAft>
                <a:spcPts val="600"/>
              </a:spcAft>
              <a:buFont typeface="Wingdings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plane-parallel geometry</a:t>
            </a:r>
          </a:p>
          <a:p>
            <a:pPr marL="800100" lvl="1" indent="-342900">
              <a:spcAft>
                <a:spcPts val="600"/>
              </a:spcAft>
              <a:buFont typeface="Wingdings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integral solution to </a:t>
            </a:r>
            <a:r>
              <a:rPr lang="en-US" sz="2400" dirty="0" err="1" smtClean="0">
                <a:solidFill>
                  <a:schemeClr val="bg1"/>
                </a:solidFill>
              </a:rPr>
              <a:t>radiative</a:t>
            </a:r>
            <a:r>
              <a:rPr lang="en-US" sz="2400" dirty="0" smtClean="0">
                <a:solidFill>
                  <a:schemeClr val="bg1"/>
                </a:solidFill>
              </a:rPr>
              <a:t> transfer </a:t>
            </a:r>
            <a:r>
              <a:rPr lang="en-US" sz="2400" dirty="0" smtClean="0">
                <a:solidFill>
                  <a:schemeClr val="bg1"/>
                </a:solidFill>
              </a:rPr>
              <a:t>equation</a:t>
            </a:r>
          </a:p>
          <a:p>
            <a:pPr marL="800100" lvl="1" indent="-342900">
              <a:spcAft>
                <a:spcPts val="600"/>
              </a:spcAft>
              <a:buFont typeface="Wingdings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these assumptions make the computations fast</a:t>
            </a:r>
            <a:endParaRPr lang="en-US" sz="2400" dirty="0" smtClean="0">
              <a:solidFill>
                <a:schemeClr val="bg1"/>
              </a:solidFill>
            </a:endParaRPr>
          </a:p>
          <a:p>
            <a:pPr lvl="1">
              <a:spcAft>
                <a:spcPts val="600"/>
              </a:spcAft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a version of the code can do continuum scattering</a:t>
            </a:r>
          </a:p>
          <a:p>
            <a:pPr marL="800100" lvl="1" indent="-342900">
              <a:spcAft>
                <a:spcPts val="600"/>
              </a:spcAft>
              <a:buFont typeface="Wingdings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important for low metallicity stars in the UV</a:t>
            </a:r>
          </a:p>
          <a:p>
            <a:pPr marL="800100" lvl="1" indent="-342900">
              <a:spcAft>
                <a:spcPts val="600"/>
              </a:spcAft>
              <a:buFont typeface="Wingdings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Jennifer </a:t>
            </a:r>
            <a:r>
              <a:rPr lang="en-US" sz="2400" dirty="0" err="1" smtClean="0">
                <a:solidFill>
                  <a:schemeClr val="bg1"/>
                </a:solidFill>
              </a:rPr>
              <a:t>Sobeck</a:t>
            </a:r>
            <a:r>
              <a:rPr lang="en-US" sz="2400" dirty="0" smtClean="0">
                <a:solidFill>
                  <a:schemeClr val="bg1"/>
                </a:solidFill>
              </a:rPr>
              <a:t>, U Virginia has this code</a:t>
            </a:r>
          </a:p>
          <a:p>
            <a:pPr marL="800100" lvl="1" indent="-342900">
              <a:spcAft>
                <a:spcPts val="600"/>
              </a:spcAft>
              <a:buFont typeface="Wingdings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differential solution to </a:t>
            </a:r>
            <a:r>
              <a:rPr lang="en-US" sz="2400" dirty="0" err="1" smtClean="0">
                <a:solidFill>
                  <a:schemeClr val="bg1"/>
                </a:solidFill>
              </a:rPr>
              <a:t>radiative</a:t>
            </a:r>
            <a:r>
              <a:rPr lang="en-US" sz="2400" dirty="0" smtClean="0">
                <a:solidFill>
                  <a:schemeClr val="bg1"/>
                </a:solidFill>
              </a:rPr>
              <a:t> transfer equation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975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573"/>
            <a:ext cx="7772400" cy="11218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Virtue:  a single code with many output </a:t>
            </a:r>
            <a:r>
              <a:rPr lang="en-US" dirty="0" smtClean="0">
                <a:solidFill>
                  <a:srgbClr val="FFFF00"/>
                </a:solidFill>
              </a:rPr>
              <a:t>modes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39203" y="1188398"/>
            <a:ext cx="7289175" cy="53707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As a stand-alone code:</a:t>
            </a:r>
          </a:p>
          <a:p>
            <a:pPr marL="800100" lvl="1" indent="-342900">
              <a:spcAft>
                <a:spcPts val="600"/>
              </a:spcAft>
              <a:buFont typeface="Wingdings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single star equivalent width matching</a:t>
            </a:r>
          </a:p>
          <a:p>
            <a:pPr marL="800100" lvl="1" indent="-342900">
              <a:spcAft>
                <a:spcPts val="600"/>
              </a:spcAft>
              <a:buFont typeface="Wingdings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single star blended line equivalent width matching</a:t>
            </a:r>
          </a:p>
          <a:p>
            <a:pPr marL="800100" lvl="1" indent="-342900">
              <a:spcAft>
                <a:spcPts val="600"/>
              </a:spcAft>
              <a:buFont typeface="Wingdings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single star spectrum synthesis</a:t>
            </a:r>
          </a:p>
          <a:p>
            <a:pPr marL="800100" lvl="1" indent="-342900">
              <a:spcAft>
                <a:spcPts val="600"/>
              </a:spcAft>
              <a:buFont typeface="Wingdings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spectroscopic binary synthesis</a:t>
            </a:r>
          </a:p>
          <a:p>
            <a:pPr marL="800100" lvl="1" indent="-342900">
              <a:spcAft>
                <a:spcPts val="600"/>
              </a:spcAft>
              <a:buFont typeface="Wingdings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integrated light equivalent width matching</a:t>
            </a:r>
          </a:p>
          <a:p>
            <a:pPr marL="800100" lvl="1" indent="-342900">
              <a:spcAft>
                <a:spcPts val="600"/>
              </a:spcAft>
              <a:buFont typeface="Wingdings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integrated light spectrum synthesis</a:t>
            </a:r>
          </a:p>
          <a:p>
            <a:pPr marL="800100" lvl="1" indent="-342900">
              <a:spcAft>
                <a:spcPts val="600"/>
              </a:spcAft>
              <a:buFont typeface="Wingdings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curve of growth calculation</a:t>
            </a:r>
          </a:p>
          <a:p>
            <a:pPr lvl="1">
              <a:spcAft>
                <a:spcPts val="600"/>
              </a:spcAft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As a slave to wrapper codes:</a:t>
            </a:r>
          </a:p>
          <a:p>
            <a:pPr marL="800100" lvl="1" indent="-342900">
              <a:spcAft>
                <a:spcPts val="600"/>
              </a:spcAft>
              <a:buFont typeface="Wingdings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single synthetic spectra</a:t>
            </a:r>
          </a:p>
          <a:p>
            <a:pPr marL="800100" lvl="1" indent="-342900">
              <a:spcAft>
                <a:spcPts val="600"/>
              </a:spcAft>
              <a:buFont typeface="Wingdings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grids of synthetic </a:t>
            </a:r>
            <a:r>
              <a:rPr lang="en-US" sz="2400" dirty="0" smtClean="0">
                <a:solidFill>
                  <a:schemeClr val="bg1"/>
                </a:solidFill>
              </a:rPr>
              <a:t>spectra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824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573"/>
            <a:ext cx="7772400" cy="833051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very simple input structure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39203" y="1096573"/>
            <a:ext cx="6673622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minimum requirements</a:t>
            </a:r>
          </a:p>
          <a:p>
            <a:pPr marL="800100" lvl="1" indent="-342900">
              <a:spcAft>
                <a:spcPts val="600"/>
              </a:spcAft>
              <a:buFont typeface="Wingdings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stellar model atmosphere</a:t>
            </a:r>
          </a:p>
          <a:p>
            <a:pPr marL="800100" lvl="1" indent="-342900">
              <a:spcAft>
                <a:spcPts val="600"/>
              </a:spcAft>
              <a:buFont typeface="Wingdings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atomic/molecular line list</a:t>
            </a:r>
          </a:p>
          <a:p>
            <a:pPr marL="800100" lvl="1" indent="-342900">
              <a:spcAft>
                <a:spcPts val="600"/>
              </a:spcAft>
              <a:buFont typeface="Wingdings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a ``parameter” file to give MOOG instructions</a:t>
            </a:r>
          </a:p>
          <a:p>
            <a:pPr lvl="1">
              <a:spcAft>
                <a:spcPts val="600"/>
              </a:spcAft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additionally, for equivalent width matching</a:t>
            </a:r>
          </a:p>
          <a:p>
            <a:pPr marL="800100" lvl="1" indent="-342900">
              <a:spcAft>
                <a:spcPts val="600"/>
              </a:spcAft>
              <a:buFont typeface="Wingdings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measured EW’s added to line list</a:t>
            </a:r>
          </a:p>
          <a:p>
            <a:pPr lvl="1">
              <a:spcAft>
                <a:spcPts val="600"/>
              </a:spcAft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additionally, for synthetic spectrum matching</a:t>
            </a:r>
          </a:p>
          <a:p>
            <a:pPr marL="800100" lvl="1" indent="-342900">
              <a:spcAft>
                <a:spcPts val="600"/>
              </a:spcAft>
              <a:buFont typeface="Wingdings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the observed spectrum (FITS or </a:t>
            </a:r>
            <a:r>
              <a:rPr lang="en-US" sz="2400" dirty="0" err="1" smtClean="0">
                <a:solidFill>
                  <a:schemeClr val="bg1"/>
                </a:solidFill>
              </a:rPr>
              <a:t>ascii</a:t>
            </a:r>
            <a:r>
              <a:rPr lang="en-US" sz="2400" dirty="0" smtClean="0">
                <a:solidFill>
                  <a:schemeClr val="bg1"/>
                </a:solidFill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314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89520" y="183317"/>
            <a:ext cx="3613849" cy="117846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typical graphical EW output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3" name="Picture 2" descr="ew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778" y="454389"/>
            <a:ext cx="4931999" cy="562716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33700" y="1662943"/>
            <a:ext cx="3469669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user can alter assumed model or </a:t>
            </a:r>
            <a:r>
              <a:rPr lang="en-US" dirty="0" err="1" smtClean="0">
                <a:solidFill>
                  <a:schemeClr val="bg1"/>
                </a:solidFill>
              </a:rPr>
              <a:t>microturbulence</a:t>
            </a:r>
            <a:r>
              <a:rPr lang="en-US" dirty="0" smtClean="0">
                <a:solidFill>
                  <a:schemeClr val="bg1"/>
                </a:solidFill>
              </a:rPr>
              <a:t> while the code is running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the mean correlation lines are simple linear least squares; they can be reliable or very bad, depending on the line-line scatter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watch out:  the plots auto-scale vertically (in abundance range)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log </a:t>
            </a:r>
            <a:r>
              <a:rPr lang="en-US" dirty="0" err="1" smtClean="0">
                <a:solidFill>
                  <a:schemeClr val="bg1"/>
                </a:solidFill>
              </a:rPr>
              <a:t>ε</a:t>
            </a:r>
            <a:r>
              <a:rPr lang="en-US" dirty="0" smtClean="0">
                <a:solidFill>
                  <a:schemeClr val="bg1"/>
                </a:solidFill>
              </a:rPr>
              <a:t>(X) = log</a:t>
            </a:r>
            <a:r>
              <a:rPr lang="en-US" baseline="-25000" dirty="0" smtClean="0">
                <a:solidFill>
                  <a:schemeClr val="bg1"/>
                </a:solidFill>
              </a:rPr>
              <a:t>10</a:t>
            </a:r>
            <a:r>
              <a:rPr lang="en-US" dirty="0" smtClean="0">
                <a:solidFill>
                  <a:schemeClr val="bg1"/>
                </a:solidFill>
              </a:rPr>
              <a:t>(N</a:t>
            </a:r>
            <a:r>
              <a:rPr lang="en-US" baseline="-25000" dirty="0" smtClean="0">
                <a:solidFill>
                  <a:schemeClr val="bg1"/>
                </a:solidFill>
              </a:rPr>
              <a:t>X</a:t>
            </a:r>
            <a:r>
              <a:rPr lang="en-US" dirty="0" smtClean="0">
                <a:solidFill>
                  <a:schemeClr val="bg1"/>
                </a:solidFill>
              </a:rPr>
              <a:t>/N</a:t>
            </a:r>
            <a:r>
              <a:rPr lang="en-US" baseline="-25000" dirty="0" smtClean="0">
                <a:solidFill>
                  <a:schemeClr val="bg1"/>
                </a:solidFill>
              </a:rPr>
              <a:t>H</a:t>
            </a:r>
            <a:r>
              <a:rPr lang="en-US" dirty="0" smtClean="0">
                <a:solidFill>
                  <a:schemeClr val="bg1"/>
                </a:solidFill>
              </a:rPr>
              <a:t>) + 12.0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appropriate tabular output is also generated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268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818" y="66573"/>
            <a:ext cx="8196335" cy="83305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typical graphical output for syntheses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" name="Picture 3" descr="sy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05" y="1054792"/>
            <a:ext cx="8777389" cy="35383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1940" y="4697884"/>
            <a:ext cx="8625942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dirty="0" smtClean="0">
                <a:solidFill>
                  <a:srgbClr val="FFFFFF"/>
                </a:solidFill>
              </a:rPr>
              <a:t>strictly log </a:t>
            </a:r>
            <a:r>
              <a:rPr lang="en-US" dirty="0" err="1" smtClean="0">
                <a:solidFill>
                  <a:srgbClr val="FFFFFF"/>
                </a:solidFill>
              </a:rPr>
              <a:t>ε</a:t>
            </a:r>
            <a:r>
              <a:rPr lang="en-US" dirty="0" smtClean="0">
                <a:solidFill>
                  <a:srgbClr val="FFFFFF"/>
                </a:solidFill>
              </a:rPr>
              <a:t> output!</a:t>
            </a:r>
          </a:p>
          <a:p>
            <a:pPr algn="ctr">
              <a:spcAft>
                <a:spcPts val="600"/>
              </a:spcAft>
            </a:pPr>
            <a:r>
              <a:rPr lang="en-US" dirty="0" smtClean="0">
                <a:solidFill>
                  <a:srgbClr val="FFFFFF"/>
                </a:solidFill>
              </a:rPr>
              <a:t>many graphical actions can can be made</a:t>
            </a:r>
          </a:p>
          <a:p>
            <a:pPr algn="ctr">
              <a:spcAft>
                <a:spcPts val="600"/>
              </a:spcAft>
            </a:pPr>
            <a:r>
              <a:rPr lang="en-US" dirty="0" smtClean="0">
                <a:solidFill>
                  <a:srgbClr val="FFFFFF"/>
                </a:solidFill>
              </a:rPr>
              <a:t>abundances and isotopic ratios can be adjusted in real time</a:t>
            </a:r>
          </a:p>
          <a:p>
            <a:pPr algn="ctr">
              <a:spcAft>
                <a:spcPts val="600"/>
              </a:spcAft>
            </a:pPr>
            <a:r>
              <a:rPr lang="en-US" dirty="0" smtClean="0">
                <a:solidFill>
                  <a:srgbClr val="FFFFFF"/>
                </a:solidFill>
              </a:rPr>
              <a:t>a lot of text information so that the user can refer back to saved plots later</a:t>
            </a:r>
          </a:p>
          <a:p>
            <a:pPr algn="ctr">
              <a:spcAft>
                <a:spcPts val="600"/>
              </a:spcAft>
            </a:pPr>
            <a:r>
              <a:rPr lang="en-US" dirty="0" smtClean="0">
                <a:solidFill>
                  <a:srgbClr val="FFFFFF"/>
                </a:solidFill>
              </a:rPr>
              <a:t>o-c deviation plot can be requested; appropriate text tabular output is automatically done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441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7714" y="121002"/>
            <a:ext cx="8926286" cy="66669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Risky </a:t>
            </a:r>
            <a:r>
              <a:rPr lang="en-US" dirty="0" smtClean="0">
                <a:solidFill>
                  <a:srgbClr val="FFFF00"/>
                </a:solidFill>
              </a:rPr>
              <a:t>behaviors (code-independent?)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39203" y="782317"/>
            <a:ext cx="7558479" cy="58169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unreliable input data</a:t>
            </a:r>
          </a:p>
          <a:p>
            <a:pPr marL="800100" lvl="1" indent="-342900">
              <a:spcAft>
                <a:spcPts val="600"/>
              </a:spcAft>
              <a:buFont typeface="Wingdings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a big problem is poor transition data in </a:t>
            </a:r>
            <a:r>
              <a:rPr lang="en-US" sz="2400" dirty="0" err="1" smtClean="0">
                <a:solidFill>
                  <a:schemeClr val="bg1"/>
                </a:solidFill>
              </a:rPr>
              <a:t>linelists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800100" lvl="1" indent="-342900">
              <a:spcAft>
                <a:spcPts val="600"/>
              </a:spcAft>
              <a:buFont typeface="Wingdings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I do not like “blind” use of line databases</a:t>
            </a:r>
          </a:p>
          <a:p>
            <a:pPr marL="1257300" lvl="2" indent="-342900">
              <a:spcAft>
                <a:spcPts val="600"/>
              </a:spcAft>
              <a:buFont typeface="Wingdings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e.g., </a:t>
            </a:r>
            <a:r>
              <a:rPr lang="en-US" sz="2400" dirty="0" err="1" smtClean="0">
                <a:solidFill>
                  <a:schemeClr val="bg1"/>
                </a:solidFill>
              </a:rPr>
              <a:t>Kurucz</a:t>
            </a:r>
            <a:r>
              <a:rPr lang="en-US" sz="2400" dirty="0" smtClean="0">
                <a:solidFill>
                  <a:schemeClr val="bg1"/>
                </a:solidFill>
              </a:rPr>
              <a:t> compendium, VALD compilation</a:t>
            </a:r>
          </a:p>
          <a:p>
            <a:pPr marL="1257300" lvl="2" indent="-342900">
              <a:spcAft>
                <a:spcPts val="600"/>
              </a:spcAft>
              <a:buFont typeface="Wingdings" charset="2"/>
              <a:buChar char="Ø"/>
            </a:pPr>
            <a:endParaRPr lang="en-US" sz="2400" dirty="0">
              <a:solidFill>
                <a:schemeClr val="bg1"/>
              </a:solidFill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inappropriate kind of star</a:t>
            </a:r>
          </a:p>
          <a:p>
            <a:pPr marL="800100" lvl="1" indent="-342900">
              <a:spcAft>
                <a:spcPts val="600"/>
              </a:spcAft>
              <a:buFont typeface="Wingdings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any emission-line star; Wolf-</a:t>
            </a:r>
            <a:r>
              <a:rPr lang="en-US" sz="2400" dirty="0" err="1" smtClean="0">
                <a:solidFill>
                  <a:schemeClr val="bg1"/>
                </a:solidFill>
              </a:rPr>
              <a:t>Rayet</a:t>
            </a:r>
            <a:r>
              <a:rPr lang="en-US" sz="2400" dirty="0" smtClean="0">
                <a:solidFill>
                  <a:schemeClr val="bg1"/>
                </a:solidFill>
              </a:rPr>
              <a:t>, etc.</a:t>
            </a:r>
          </a:p>
          <a:p>
            <a:pPr marL="800100" lvl="1" indent="-342900">
              <a:spcAft>
                <a:spcPts val="600"/>
              </a:spcAft>
              <a:buFont typeface="Wingdings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extreme </a:t>
            </a:r>
            <a:r>
              <a:rPr lang="en-US" sz="2400" dirty="0" err="1" smtClean="0">
                <a:solidFill>
                  <a:schemeClr val="bg1"/>
                </a:solidFill>
              </a:rPr>
              <a:t>supergiants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800100" lvl="1" indent="-342900">
              <a:spcAft>
                <a:spcPts val="600"/>
              </a:spcAft>
              <a:buFont typeface="Wingdings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stars with spots, other significant perturbations</a:t>
            </a:r>
          </a:p>
          <a:p>
            <a:pPr marL="800100" lvl="1" indent="-342900">
              <a:spcAft>
                <a:spcPts val="600"/>
              </a:spcAft>
              <a:buFont typeface="Wingdings" charset="2"/>
              <a:buChar char="Ø"/>
            </a:pPr>
            <a:endParaRPr lang="en-US" sz="2400" dirty="0">
              <a:solidFill>
                <a:schemeClr val="bg1"/>
              </a:solidFill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inappropriate spectral features</a:t>
            </a:r>
          </a:p>
          <a:p>
            <a:pPr marL="800100" lvl="1" indent="-342900">
              <a:spcAft>
                <a:spcPts val="600"/>
              </a:spcAft>
              <a:buFont typeface="Wingdings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VERY large lines like </a:t>
            </a:r>
            <a:r>
              <a:rPr lang="en-US" sz="2400" dirty="0" err="1" smtClean="0">
                <a:solidFill>
                  <a:schemeClr val="bg1"/>
                </a:solidFill>
              </a:rPr>
              <a:t>NaD</a:t>
            </a:r>
            <a:r>
              <a:rPr lang="en-US" sz="2400" dirty="0" smtClean="0">
                <a:solidFill>
                  <a:schemeClr val="bg1"/>
                </a:solidFill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</a:rPr>
              <a:t>Ca</a:t>
            </a:r>
            <a:r>
              <a:rPr lang="en-US" sz="2400" dirty="0" smtClean="0">
                <a:solidFill>
                  <a:schemeClr val="bg1"/>
                </a:solidFill>
              </a:rPr>
              <a:t> II H&amp;K</a:t>
            </a:r>
          </a:p>
          <a:p>
            <a:pPr marL="800100" lvl="1" indent="-342900">
              <a:spcAft>
                <a:spcPts val="600"/>
              </a:spcAft>
              <a:buFont typeface="Wingdings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spectral regions with no definite continuum (the UV)</a:t>
            </a:r>
          </a:p>
        </p:txBody>
      </p:sp>
    </p:spTree>
    <p:extLst>
      <p:ext uri="{BB962C8B-B14F-4D97-AF65-F5344CB8AC3E}">
        <p14:creationId xmlns:p14="http://schemas.microsoft.com/office/powerpoint/2010/main" val="2111006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863"/>
            <a:ext cx="7772400" cy="1145884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Please </a:t>
            </a:r>
            <a:r>
              <a:rPr lang="en-US" sz="3600" b="1" i="1" dirty="0" smtClean="0">
                <a:solidFill>
                  <a:srgbClr val="FFFF00"/>
                </a:solidFill>
              </a:rPr>
              <a:t>think</a:t>
            </a:r>
            <a:r>
              <a:rPr lang="en-US" sz="3600" dirty="0" smtClean="0">
                <a:solidFill>
                  <a:srgbClr val="FFFF00"/>
                </a:solidFill>
              </a:rPr>
              <a:t>!</a:t>
            </a:r>
            <a:r>
              <a:rPr lang="en-US" sz="3600" dirty="0" smtClean="0">
                <a:solidFill>
                  <a:srgbClr val="FFFF00"/>
                </a:solidFill>
              </a:rPr>
              <a:t/>
            </a:r>
            <a:br>
              <a:rPr lang="en-US" sz="3600" dirty="0" smtClean="0">
                <a:solidFill>
                  <a:srgbClr val="FFFF00"/>
                </a:solidFill>
              </a:rPr>
            </a:br>
            <a:r>
              <a:rPr lang="en-US" sz="3600" dirty="0" smtClean="0">
                <a:solidFill>
                  <a:srgbClr val="FFFF00"/>
                </a:solidFill>
              </a:rPr>
              <a:t> MOOG can’t correct these abundance sins: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275157"/>
            <a:ext cx="7853432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using lines with log RW = log (EW/</a:t>
            </a:r>
            <a:r>
              <a:rPr lang="en-US" sz="2400" dirty="0" err="1" smtClean="0">
                <a:solidFill>
                  <a:schemeClr val="bg1"/>
                </a:solidFill>
              </a:rPr>
              <a:t>λ</a:t>
            </a:r>
            <a:r>
              <a:rPr lang="en-US" sz="2400" dirty="0" smtClean="0">
                <a:solidFill>
                  <a:schemeClr val="bg1"/>
                </a:solidFill>
              </a:rPr>
              <a:t>) &gt; 4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reporting LTE abundances for species with big NLTE effects</a:t>
            </a:r>
          </a:p>
          <a:p>
            <a:pPr marL="800100" lvl="1" indent="-342900">
              <a:spcAft>
                <a:spcPts val="600"/>
              </a:spcAft>
              <a:buFont typeface="Wingdings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Al I, Mn I; resonance lines give VERY low abundances</a:t>
            </a:r>
          </a:p>
          <a:p>
            <a:pPr marL="800100" lvl="1" indent="-342900">
              <a:spcAft>
                <a:spcPts val="600"/>
              </a:spcAft>
              <a:buFont typeface="Wingdings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O I, C I very high excitation lines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 trying to model </a:t>
            </a:r>
            <a:r>
              <a:rPr lang="en-US" sz="2400" dirty="0" err="1" smtClean="0">
                <a:solidFill>
                  <a:schemeClr val="bg1"/>
                </a:solidFill>
              </a:rPr>
              <a:t>Balmer</a:t>
            </a:r>
            <a:r>
              <a:rPr lang="en-US" sz="2400" dirty="0" smtClean="0">
                <a:solidFill>
                  <a:schemeClr val="bg1"/>
                </a:solidFill>
              </a:rPr>
              <a:t> lines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working on He-rich atmospheres </a:t>
            </a:r>
            <a:r>
              <a:rPr lang="en-US" sz="2400" dirty="0" smtClean="0">
                <a:solidFill>
                  <a:srgbClr val="FFFF00"/>
                </a:solidFill>
              </a:rPr>
              <a:t>s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deriving abundances at the </a:t>
            </a:r>
            <a:r>
              <a:rPr lang="en-US" sz="2400" dirty="0" err="1" smtClean="0">
                <a:solidFill>
                  <a:schemeClr val="bg1"/>
                </a:solidFill>
              </a:rPr>
              <a:t>Balmer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jump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5257932"/>
            <a:ext cx="6763390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porting graphics to </a:t>
            </a:r>
            <a:r>
              <a:rPr lang="en-US" sz="2400" i="1" dirty="0" smtClean="0">
                <a:solidFill>
                  <a:schemeClr val="bg1"/>
                </a:solidFill>
              </a:rPr>
              <a:t>Python</a:t>
            </a:r>
            <a:r>
              <a:rPr lang="en-US" sz="2400" dirty="0" smtClean="0">
                <a:solidFill>
                  <a:schemeClr val="bg1"/>
                </a:solidFill>
              </a:rPr>
              <a:t>, away from </a:t>
            </a:r>
            <a:r>
              <a:rPr lang="en-US" sz="2400" i="1" dirty="0" err="1" smtClean="0">
                <a:solidFill>
                  <a:schemeClr val="bg1"/>
                </a:solidFill>
              </a:rPr>
              <a:t>sm</a:t>
            </a:r>
            <a:endParaRPr lang="en-US" sz="2400" i="1" dirty="0" smtClean="0">
              <a:solidFill>
                <a:schemeClr val="bg1"/>
              </a:solidFill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finishing integrated-light routines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making the code inherently a parallel architecture</a:t>
            </a:r>
          </a:p>
        </p:txBody>
      </p:sp>
      <p:sp>
        <p:nvSpPr>
          <p:cNvPr id="5" name="Rectangle 4"/>
          <p:cNvSpPr/>
          <p:nvPr/>
        </p:nvSpPr>
        <p:spPr>
          <a:xfrm>
            <a:off x="3317348" y="4707895"/>
            <a:ext cx="1449636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Futures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51591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</TotalTime>
  <Words>574</Words>
  <Application>Microsoft Macintosh PowerPoint</Application>
  <PresentationFormat>On-screen Show (4:3)</PresentationFormat>
  <Paragraphs>84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Chemical Compositions of Stars from IGRINS Spectra; the Good, the Risky, and the Ugly  some comments on the uses and abuses of ordinary stellar  abundance analyses    Chris Sneden – UT Austin</vt:lpstr>
      <vt:lpstr>Many people have used MOOG – a “standard” software package for line analysis &amp; spectrum synthesis</vt:lpstr>
      <vt:lpstr>MOOG’s computations are based on well-known physical assumptions</vt:lpstr>
      <vt:lpstr>Virtue:  a single code with many output modes</vt:lpstr>
      <vt:lpstr>very simple input structure</vt:lpstr>
      <vt:lpstr>typical graphical EW output</vt:lpstr>
      <vt:lpstr>typical graphical output for syntheses</vt:lpstr>
      <vt:lpstr>Risky behaviors (code-independent?)</vt:lpstr>
      <vt:lpstr>Please think!  MOOG can’t correct these abundance sins:</vt:lpstr>
      <vt:lpstr>Acquiring MOOG: http://www.as.utexas.edu/~chris/moog.html         Access to line lists http://www.as.utexas.edu/~chris/lab.html</vt:lpstr>
      <vt:lpstr>Many thanks for allowing me to be part of this excellent meeting and workshop!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Sneden</dc:creator>
  <cp:lastModifiedBy>Chris Sneden</cp:lastModifiedBy>
  <cp:revision>34</cp:revision>
  <dcterms:created xsi:type="dcterms:W3CDTF">2015-11-03T21:26:20Z</dcterms:created>
  <dcterms:modified xsi:type="dcterms:W3CDTF">2015-11-12T02:07:50Z</dcterms:modified>
</cp:coreProperties>
</file>